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</p:sldMasterIdLst>
  <p:notesMasterIdLst>
    <p:notesMasterId r:id="rId13"/>
  </p:notesMasterIdLst>
  <p:sldIdLst>
    <p:sldId id="256" r:id="rId3"/>
    <p:sldId id="331" r:id="rId4"/>
    <p:sldId id="338" r:id="rId5"/>
    <p:sldId id="332" r:id="rId6"/>
    <p:sldId id="334" r:id="rId7"/>
    <p:sldId id="335" r:id="rId8"/>
    <p:sldId id="340" r:id="rId9"/>
    <p:sldId id="336" r:id="rId10"/>
    <p:sldId id="339" r:id="rId11"/>
    <p:sldId id="318" r:id="rId12"/>
  </p:sldIdLst>
  <p:sldSz cx="12192000" cy="6858000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00FF"/>
    <a:srgbClr val="FFFFCC"/>
    <a:srgbClr val="FFCC66"/>
    <a:srgbClr val="FFCC00"/>
    <a:srgbClr val="CCFF33"/>
    <a:srgbClr val="CCFF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74" autoAdjust="0"/>
    <p:restoredTop sz="94342" autoAdjust="0"/>
  </p:normalViewPr>
  <p:slideViewPr>
    <p:cSldViewPr snapToGrid="0">
      <p:cViewPr varScale="1">
        <p:scale>
          <a:sx n="106" d="100"/>
          <a:sy n="106" d="100"/>
        </p:scale>
        <p:origin x="216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A4DEA4A4-89B5-429E-9F07-D22F98432A94}" type="datetimeFigureOut">
              <a:rPr lang="ja-JP" altLang="en-US"/>
              <a:pPr>
                <a:defRPr/>
              </a:pPr>
              <a:t>2025/3/11</a:t>
            </a:fld>
            <a:endParaRPr lang="en-US" altLang="ja-JP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BF632581-DA4E-48FF-A3AB-92D800B6EDD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078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433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z="1100" dirty="0"/>
          </a:p>
        </p:txBody>
      </p:sp>
      <p:sp>
        <p:nvSpPr>
          <p:cNvPr id="14340" name="フッター プレースホルダー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1pPr>
            <a:lvl2pPr marL="777250" indent="-297488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2pPr>
            <a:lvl3pPr marL="1195109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3pPr>
            <a:lvl4pPr marL="1673152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4pPr>
            <a:lvl5pPr marL="2152914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5pPr>
            <a:lvl6pPr marL="2648153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6pPr>
            <a:lvl7pPr marL="3143392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7pPr>
            <a:lvl8pPr marL="3638631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8pPr>
            <a:lvl9pPr marL="4133870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100">
                <a:solidFill>
                  <a:srgbClr val="000000"/>
                </a:solidFill>
                <a:cs typeface="Arial" charset="0"/>
              </a:rPr>
              <a:t>Copyright 2012 FUJITSU LIMITED</a:t>
            </a:r>
          </a:p>
        </p:txBody>
      </p:sp>
      <p:sp>
        <p:nvSpPr>
          <p:cNvPr id="14341" name="スライド番号プレースホルダー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1pPr>
            <a:lvl2pPr marL="777250" indent="-297488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2pPr>
            <a:lvl3pPr marL="1195109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3pPr>
            <a:lvl4pPr marL="1673152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4pPr>
            <a:lvl5pPr marL="2152914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5pPr>
            <a:lvl6pPr marL="2648153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6pPr>
            <a:lvl7pPr marL="3143392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7pPr>
            <a:lvl8pPr marL="3638631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8pPr>
            <a:lvl9pPr marL="4133870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8CE2F9C-CDA5-4CB5-A6E1-D5457558BEA1}" type="slidenum">
              <a:rPr lang="en-US" altLang="ja-JP" sz="11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ja-JP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Innovation... Discovery... Education… Achievement</a:t>
            </a: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997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39433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481503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115807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792750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620208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3792802"/>
            <a:ext cx="51816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72200" y="1825626"/>
            <a:ext cx="51816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2446913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837469"/>
            <a:ext cx="5181600" cy="2780906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1825626"/>
            <a:ext cx="51816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9561734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1815898"/>
            <a:ext cx="5181600" cy="3802265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72200" y="2837468"/>
            <a:ext cx="5181600" cy="27806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1825626"/>
            <a:ext cx="51816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980422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3807094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5181600" cy="183336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72200" y="1847706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838200" y="3807094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439534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1" y="1825625"/>
            <a:ext cx="4026031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5052768" y="1825625"/>
            <a:ext cx="6301033" cy="3792538"/>
          </a:xfrm>
        </p:spPr>
        <p:txBody>
          <a:bodyPr>
            <a:norm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7201417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72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788817"/>
            <a:ext cx="5181600" cy="82934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1825626"/>
            <a:ext cx="5181600" cy="2963191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7760714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485" y="70966"/>
            <a:ext cx="10477500" cy="69373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5664201" y="6643688"/>
            <a:ext cx="624417" cy="214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3973405-C37A-4316-B524-421CDCB969B8}" type="slidenum">
              <a:rPr lang="ja-JP" altLang="de-DE"/>
              <a:pPr/>
              <a:t>‹#›</a:t>
            </a:fld>
            <a:endParaRPr lang="de-DE" altLang="ja-JP"/>
          </a:p>
        </p:txBody>
      </p:sp>
      <p:sp>
        <p:nvSpPr>
          <p:cNvPr id="5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ja-JP" altLang="de-DE"/>
              <a:t>Copyright 201</a:t>
            </a:r>
            <a:r>
              <a:rPr lang="en-US" altLang="ja-JP"/>
              <a:t>5</a:t>
            </a:r>
            <a:r>
              <a:rPr lang="ja-JP" altLang="de-DE"/>
              <a:t> FUJITSU </a:t>
            </a:r>
            <a:r>
              <a:rPr lang="en-US" altLang="ja-JP"/>
              <a:t>Interconnect Technologies Ltd.</a:t>
            </a:r>
            <a:endParaRPr lang="de-DE" altLang="ja-JP"/>
          </a:p>
        </p:txBody>
      </p:sp>
    </p:spTree>
    <p:extLst>
      <p:ext uri="{BB962C8B-B14F-4D97-AF65-F5344CB8AC3E}">
        <p14:creationId xmlns:p14="http://schemas.microsoft.com/office/powerpoint/2010/main" val="1116616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2837467"/>
            <a:ext cx="10515600" cy="21398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6"/>
            <a:ext cx="10515600" cy="10118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977353"/>
            <a:ext cx="10515600" cy="662890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1113049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4006392"/>
            <a:ext cx="5181600" cy="16117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5"/>
            <a:ext cx="10515600" cy="2075235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72200" y="4006391"/>
            <a:ext cx="5181600" cy="1611772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0297996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627829" cy="288777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713402"/>
            <a:ext cx="6627829" cy="90476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616857" y="1825624"/>
            <a:ext cx="3736943" cy="3792539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5627612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485" y="70966"/>
            <a:ext cx="10477500" cy="69373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5664201" y="6643688"/>
            <a:ext cx="624417" cy="214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3973405-C37A-4316-B524-421CDCB969B8}" type="slidenum">
              <a:rPr lang="ja-JP" altLang="de-DE"/>
              <a:pPr/>
              <a:t>‹#›</a:t>
            </a:fld>
            <a:endParaRPr lang="de-DE" altLang="ja-JP"/>
          </a:p>
        </p:txBody>
      </p:sp>
      <p:sp>
        <p:nvSpPr>
          <p:cNvPr id="5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ja-JP" altLang="de-DE"/>
              <a:t>Copyright 201</a:t>
            </a:r>
            <a:r>
              <a:rPr lang="en-US" altLang="ja-JP"/>
              <a:t>5</a:t>
            </a:r>
            <a:r>
              <a:rPr lang="ja-JP" altLang="de-DE"/>
              <a:t> FUJITSU </a:t>
            </a:r>
            <a:r>
              <a:rPr lang="en-US" altLang="ja-JP"/>
              <a:t>Interconnect Technologies Ltd.</a:t>
            </a:r>
            <a:endParaRPr lang="de-DE" altLang="ja-JP"/>
          </a:p>
        </p:txBody>
      </p:sp>
    </p:spTree>
    <p:extLst>
      <p:ext uri="{BB962C8B-B14F-4D97-AF65-F5344CB8AC3E}">
        <p14:creationId xmlns:p14="http://schemas.microsoft.com/office/powerpoint/2010/main" val="394079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857555"/>
            <a:ext cx="1942592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755" y="857555"/>
            <a:ext cx="2592832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08" y="857555"/>
            <a:ext cx="3153664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995" y="857555"/>
            <a:ext cx="2609088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888" y="857555"/>
            <a:ext cx="1999488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475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2438400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2438400" y="1044735"/>
            <a:ext cx="2438400" cy="18288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4876800" y="1044735"/>
            <a:ext cx="2438400" cy="18288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7315200" y="1044735"/>
            <a:ext cx="2438400" cy="18288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9753600" y="1044735"/>
            <a:ext cx="2438400" cy="18288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311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857555"/>
            <a:ext cx="1942592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755" y="857555"/>
            <a:ext cx="2592832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08" y="857555"/>
            <a:ext cx="3153664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995" y="857555"/>
            <a:ext cx="2609088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888" y="857555"/>
            <a:ext cx="1999488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427" y="5797548"/>
            <a:ext cx="1611333" cy="6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9873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2438400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2438400" y="1044735"/>
            <a:ext cx="2438400" cy="18288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4876800" y="1044735"/>
            <a:ext cx="2438400" cy="18288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7315200" y="1044735"/>
            <a:ext cx="2438400" cy="18288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9753600" y="1044735"/>
            <a:ext cx="2438400" cy="18288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427" y="5797548"/>
            <a:ext cx="1611333" cy="6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7846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8"/>
            <a:ext cx="105156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938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/>
          <a:stretch/>
        </p:blipFill>
        <p:spPr>
          <a:xfrm rot="10800000" flipH="1">
            <a:off x="-31667" y="-1"/>
            <a:ext cx="122236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8"/>
          </a:xfrm>
        </p:spPr>
        <p:txBody>
          <a:bodyPr anchor="b">
            <a:normAutofit/>
          </a:bodyPr>
          <a:lstStyle>
            <a:lvl1pPr>
              <a:defRPr sz="44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8"/>
            <a:ext cx="105156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075" y="494096"/>
            <a:ext cx="1690624" cy="1286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917" y="1149416"/>
            <a:ext cx="2503424" cy="1895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25" y="-3048"/>
            <a:ext cx="4351527" cy="33286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081" y="2921668"/>
            <a:ext cx="3064256" cy="2694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5456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/>
          <a:stretch/>
        </p:blipFill>
        <p:spPr>
          <a:xfrm rot="10800000" flipH="1">
            <a:off x="-31667" y="-1"/>
            <a:ext cx="122236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8"/>
            <a:ext cx="105156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673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14400"/>
            <a:ext cx="1036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800"/>
            <a:ext cx="10363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35200" y="6400800"/>
            <a:ext cx="78232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200" b="1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Innovation... Discovery... Education… Achievement</a:t>
            </a: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4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6181"/>
            <a:ext cx="10515600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88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513761" y="6205393"/>
            <a:ext cx="648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40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6A1"/>
        </a:buClr>
        <a:buFont typeface="LucidaGrande" charset="0"/>
        <a:buChar char="▸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LucidaGrande" charset="0"/>
        <a:buChar char="-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Wingdings" charset="2"/>
        <a:buChar char="§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Courier New" charset="0"/>
        <a:buChar char="o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ieee-jp.org/kaiin/guide.html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AE760DD-88C4-4E66-B458-8A6D06AEB67C}"/>
              </a:ext>
            </a:extLst>
          </p:cNvPr>
          <p:cNvSpPr txBox="1">
            <a:spLocks/>
          </p:cNvSpPr>
          <p:nvPr/>
        </p:nvSpPr>
        <p:spPr>
          <a:xfrm>
            <a:off x="0" y="3260882"/>
            <a:ext cx="12192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4000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IEEE</a:t>
            </a:r>
            <a:r>
              <a:rPr lang="en-US" sz="4000" spc="1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Electronics</a:t>
            </a:r>
            <a:r>
              <a:rPr lang="en-US" sz="4000" spc="-2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Packaging Society</a:t>
            </a:r>
            <a:r>
              <a:rPr lang="ja-JP" altLang="en-US" sz="4000" spc="5" dirty="0">
                <a:latin typeface="Meiryo UI" panose="020B0604030504040204" pitchFamily="50" charset="-128"/>
                <a:ea typeface="Meiryo UI" panose="020B0604030504040204" pitchFamily="50" charset="-128"/>
                <a:cs typeface="ＭＳ ゴシック"/>
              </a:rPr>
              <a:t>のご紹介</a:t>
            </a:r>
            <a:endParaRPr lang="ja-JP" altLang="en-US" sz="4000" dirty="0">
              <a:latin typeface="Meiryo UI" panose="020B0604030504040204" pitchFamily="50" charset="-128"/>
              <a:ea typeface="Meiryo UI" panose="020B0604030504040204" pitchFamily="50" charset="-128"/>
              <a:cs typeface="ＭＳ ゴシック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C629DA1-64D9-4746-A70B-3227CC898226}"/>
              </a:ext>
            </a:extLst>
          </p:cNvPr>
          <p:cNvSpPr txBox="1"/>
          <p:nvPr/>
        </p:nvSpPr>
        <p:spPr>
          <a:xfrm>
            <a:off x="-140053" y="3896816"/>
            <a:ext cx="12332053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altLang="ja-JP" sz="4000" b="1" i="1" spc="-5" dirty="0">
                <a:latin typeface="Calibri"/>
                <a:cs typeface="Calibri"/>
              </a:rPr>
              <a:t>March 7th</a:t>
            </a:r>
            <a:r>
              <a:rPr sz="4000" b="1" i="1" dirty="0">
                <a:latin typeface="Calibri"/>
                <a:cs typeface="Calibri"/>
              </a:rPr>
              <a:t>,</a:t>
            </a:r>
            <a:r>
              <a:rPr sz="4000" b="1" i="1" spc="-5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202</a:t>
            </a:r>
            <a:r>
              <a:rPr lang="en-US" altLang="ja-JP" sz="4000" b="1" i="1" dirty="0">
                <a:latin typeface="Calibri"/>
                <a:cs typeface="Calibri"/>
              </a:rPr>
              <a:t>5</a:t>
            </a:r>
          </a:p>
          <a:p>
            <a:pPr algn="ctr">
              <a:spcBef>
                <a:spcPts val="100"/>
              </a:spcBef>
            </a:pPr>
            <a:r>
              <a:rPr sz="4000" b="1" i="1" dirty="0">
                <a:latin typeface="Calibri"/>
                <a:cs typeface="Calibri"/>
              </a:rPr>
              <a:t>IE</a:t>
            </a:r>
            <a:r>
              <a:rPr sz="4000" b="1" i="1" spc="-10" dirty="0">
                <a:latin typeface="Calibri"/>
                <a:cs typeface="Calibri"/>
              </a:rPr>
              <a:t>EE</a:t>
            </a:r>
            <a:r>
              <a:rPr lang="en-US" sz="4000" b="1" i="1" spc="5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EPS</a:t>
            </a:r>
            <a:r>
              <a:rPr sz="4000" b="1" i="1" spc="-5" dirty="0">
                <a:latin typeface="Calibri"/>
                <a:cs typeface="Calibri"/>
              </a:rPr>
              <a:t> Ja</a:t>
            </a:r>
            <a:r>
              <a:rPr sz="4000" b="1" i="1" spc="-10" dirty="0">
                <a:latin typeface="Calibri"/>
                <a:cs typeface="Calibri"/>
              </a:rPr>
              <a:t>p</a:t>
            </a:r>
            <a:r>
              <a:rPr sz="4000" b="1" i="1" dirty="0">
                <a:latin typeface="Calibri"/>
                <a:cs typeface="Calibri"/>
              </a:rPr>
              <a:t>an</a:t>
            </a:r>
            <a:r>
              <a:rPr sz="4000" b="1" i="1" spc="30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Cha</a:t>
            </a:r>
            <a:r>
              <a:rPr sz="4000" b="1" i="1" spc="-10" dirty="0">
                <a:latin typeface="Calibri"/>
                <a:cs typeface="Calibri"/>
              </a:rPr>
              <a:t>p</a:t>
            </a:r>
            <a:r>
              <a:rPr sz="4000" b="1" i="1" dirty="0">
                <a:latin typeface="Calibri"/>
                <a:cs typeface="Calibri"/>
              </a:rPr>
              <a:t>ter</a:t>
            </a:r>
            <a:r>
              <a:rPr sz="4000" b="1" i="1" spc="20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Chair</a:t>
            </a:r>
            <a:r>
              <a:rPr lang="ja-JP" altLang="en-US" sz="4000" b="1" i="1" dirty="0">
                <a:latin typeface="Calibri"/>
                <a:cs typeface="Calibri"/>
              </a:rPr>
              <a:t>	</a:t>
            </a:r>
            <a:r>
              <a:rPr lang="ja-JP" altLang="en-US" sz="4000" b="1" spc="-9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石榑　崇明</a:t>
            </a:r>
            <a:br>
              <a:rPr lang="en-US" altLang="ja-JP" sz="4000" b="1" spc="-90" dirty="0">
                <a:latin typeface="ＭＳ ゴシック"/>
                <a:cs typeface="Calibri"/>
              </a:rPr>
            </a:br>
            <a:r>
              <a:rPr lang="ja-JP" altLang="en-US" sz="4000" b="1" spc="-90" dirty="0">
                <a:latin typeface="ＭＳ ゴシック"/>
                <a:cs typeface="Calibri"/>
              </a:rPr>
              <a:t>　　　　　　                        </a:t>
            </a:r>
            <a:r>
              <a:rPr lang="en-US" altLang="ja-JP" sz="4000" b="1" spc="-90" dirty="0">
                <a:latin typeface="+mn-lt"/>
                <a:cs typeface="Calibri"/>
              </a:rPr>
              <a:t>Takaaki Ishigure</a:t>
            </a:r>
            <a:endParaRPr sz="4000" dirty="0">
              <a:latin typeface="+mn-lt"/>
              <a:cs typeface="ＭＳ 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708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>
          <a:xfrm>
            <a:off x="-49613" y="529848"/>
            <a:ext cx="4368572" cy="477837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altLang="ja-JP" sz="2800" dirty="0">
                <a:ea typeface="ＭＳ Ｐゴシック" charset="-128"/>
              </a:rPr>
              <a:t>Committee 2025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994247"/>
              </p:ext>
            </p:extLst>
          </p:nvPr>
        </p:nvGraphicFramePr>
        <p:xfrm>
          <a:off x="3200811" y="348790"/>
          <a:ext cx="8209062" cy="1120294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584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5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8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Chair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石榑　崇明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慶應義塾大学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Vice Chair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高橋　健司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産業技術総合研究所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Secretary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植松　裕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株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) 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日立製作所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8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Treasurer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酒井　泰治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TSMC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ジャパン　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株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)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1C8CCCD6-97CA-47A1-82C6-F5C78ADD5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542235"/>
              </p:ext>
            </p:extLst>
          </p:nvPr>
        </p:nvGraphicFramePr>
        <p:xfrm>
          <a:off x="982979" y="1568399"/>
          <a:ext cx="5279798" cy="4949533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865409">
                  <a:extLst>
                    <a:ext uri="{9D8B030D-6E8A-4147-A177-3AD203B41FA5}">
                      <a16:colId xmlns:a16="http://schemas.microsoft.com/office/drawing/2014/main" val="1184651700"/>
                    </a:ext>
                  </a:extLst>
                </a:gridCol>
                <a:gridCol w="3414389">
                  <a:extLst>
                    <a:ext uri="{9D8B030D-6E8A-4147-A177-3AD203B41FA5}">
                      <a16:colId xmlns:a16="http://schemas.microsoft.com/office/drawing/2014/main" val="2630279129"/>
                    </a:ext>
                  </a:extLst>
                </a:gridCol>
              </a:tblGrid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岡本　和也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日本工業大学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51974525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折井　靖光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Rapidus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948324215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唐川   成弘</a:t>
                      </a:r>
                      <a:endParaRPr kumimoji="1" lang="en-US" altLang="ja-JP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味の素（株）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06096774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重藤　暁津</a:t>
                      </a:r>
                      <a:endParaRPr kumimoji="1" lang="en-US" altLang="ja-JP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物質・材料研究機構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4011093310"/>
                  </a:ext>
                </a:extLst>
              </a:tr>
              <a:tr h="2945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田中　直敬</a:t>
                      </a:r>
                      <a:endParaRPr kumimoji="1" lang="en-US" altLang="ja-JP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レゾナック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357422706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中川　和之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ルネサスエレクトロニクス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824154169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那須　秀行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古河電気工業 </a:t>
                      </a:r>
                      <a:r>
                        <a:rPr kumimoji="1" lang="en-US" altLang="zh-TW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zh-TW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227024084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縄田　秀行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日産化学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820704631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西浦　克典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三井化学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207920301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乃万　裕一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レゾナック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697661383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畠山　友行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富山県立大学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532309368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原田　高志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トーキン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EMC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エンジニアリング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7993326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久田　隆史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Rapidus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924518420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福岡　義孝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ウェイスティー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015231448"/>
                  </a:ext>
                </a:extLst>
              </a:tr>
              <a:tr h="2711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福島　誉史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東北大学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15026631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丸島　千波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日本アイ・ビー・エム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085083529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安田　清和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大阪大学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717805769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山田　浩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沖縄科学技術大学院大学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413894194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BAEAE265-AB56-4352-8C00-7FC8ECB05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786515"/>
              </p:ext>
            </p:extLst>
          </p:nvPr>
        </p:nvGraphicFramePr>
        <p:xfrm>
          <a:off x="7495322" y="1919866"/>
          <a:ext cx="3736703" cy="270118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843070">
                  <a:extLst>
                    <a:ext uri="{9D8B030D-6E8A-4147-A177-3AD203B41FA5}">
                      <a16:colId xmlns:a16="http://schemas.microsoft.com/office/drawing/2014/main" val="1184651700"/>
                    </a:ext>
                  </a:extLst>
                </a:gridCol>
                <a:gridCol w="1893633">
                  <a:extLst>
                    <a:ext uri="{9D8B030D-6E8A-4147-A177-3AD203B41FA5}">
                      <a16:colId xmlns:a16="http://schemas.microsoft.com/office/drawing/2014/main" val="2630279129"/>
                    </a:ext>
                  </a:extLst>
                </a:gridCol>
              </a:tblGrid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大塚　寛治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明星大学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51974525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須賀　唯知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明星大学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544389432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青柳　昌宏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熊本大学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948324215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安東　泰博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安日技研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06096774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須藤　俊夫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芝浦工業大学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4011093310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横内　貴志男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ジェイ・アイ・エス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357422706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平　洋一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慶應義塾大学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824154169"/>
                  </a:ext>
                </a:extLst>
              </a:tr>
              <a:tr h="2701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青木　重憲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リンテック 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(</a:t>
                      </a: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株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)</a:t>
                      </a: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877361894"/>
                  </a:ext>
                </a:extLst>
              </a:tr>
              <a:tr h="2701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日暮　栄治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東北大学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36278066"/>
                  </a:ext>
                </a:extLst>
              </a:tr>
              <a:tr h="2701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田久 真也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リンテック 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(</a:t>
                      </a: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株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)</a:t>
                      </a: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9972710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45553D-AAAA-4A48-8FC7-F93E0F8B756A}"/>
              </a:ext>
            </a:extLst>
          </p:cNvPr>
          <p:cNvSpPr txBox="1"/>
          <p:nvPr/>
        </p:nvSpPr>
        <p:spPr>
          <a:xfrm>
            <a:off x="7384658" y="1550534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&lt; Advisors &gt;</a:t>
            </a:r>
            <a:endParaRPr kumimoji="1" lang="ja-JP" altLang="en-US" b="1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1A3A7FA-FA64-442C-A107-EC60F0B23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53" y="5891755"/>
            <a:ext cx="1768147" cy="591731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1335108E-9E09-4C14-B7D0-343DDFB78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674801"/>
              </p:ext>
            </p:extLst>
          </p:nvPr>
        </p:nvGraphicFramePr>
        <p:xfrm>
          <a:off x="7472317" y="5098716"/>
          <a:ext cx="3736703" cy="540236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843070">
                  <a:extLst>
                    <a:ext uri="{9D8B030D-6E8A-4147-A177-3AD203B41FA5}">
                      <a16:colId xmlns:a16="http://schemas.microsoft.com/office/drawing/2014/main" val="1184651700"/>
                    </a:ext>
                  </a:extLst>
                </a:gridCol>
                <a:gridCol w="1893633">
                  <a:extLst>
                    <a:ext uri="{9D8B030D-6E8A-4147-A177-3AD203B41FA5}">
                      <a16:colId xmlns:a16="http://schemas.microsoft.com/office/drawing/2014/main" val="2630279129"/>
                    </a:ext>
                  </a:extLst>
                </a:gridCol>
              </a:tblGrid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水野　潤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台湾成功大学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51974525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渡辺　亜</a:t>
                      </a:r>
                      <a:r>
                        <a:rPr kumimoji="1" lang="ja-JP" altLang="ja-JP" sz="1400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斗夢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IBM</a:t>
                      </a:r>
                      <a:r>
                        <a:rPr kumimoji="1" lang="ja-JP" altLang="en-US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ﾜﾄｿﾝ</a:t>
                      </a:r>
                      <a:r>
                        <a:rPr kumimoji="1" lang="ja-JP" altLang="ja-JP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研究所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544389432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2FBE9FD-18FB-47CA-9DB2-F27C383BD16C}"/>
              </a:ext>
            </a:extLst>
          </p:cNvPr>
          <p:cNvSpPr txBox="1"/>
          <p:nvPr/>
        </p:nvSpPr>
        <p:spPr>
          <a:xfrm>
            <a:off x="7384658" y="4764765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&lt; </a:t>
            </a:r>
            <a:r>
              <a:rPr lang="en-US" altLang="ja-JP" b="1" dirty="0"/>
              <a:t>Overseas member</a:t>
            </a:r>
            <a:r>
              <a:rPr kumimoji="1" lang="en-US" altLang="ja-JP" b="1" dirty="0"/>
              <a:t> &gt;</a:t>
            </a:r>
            <a:endParaRPr kumimoji="1" lang="ja-JP" altLang="en-US" b="1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9">
            <a:extLst>
              <a:ext uri="{FF2B5EF4-FFF2-40B4-BE49-F238E27FC236}">
                <a16:creationId xmlns:a16="http://schemas.microsoft.com/office/drawing/2014/main" id="{B890D98A-7B6E-4440-96CD-6C4B87434485}"/>
              </a:ext>
            </a:extLst>
          </p:cNvPr>
          <p:cNvSpPr/>
          <p:nvPr/>
        </p:nvSpPr>
        <p:spPr>
          <a:xfrm>
            <a:off x="792218" y="3863996"/>
            <a:ext cx="5301454" cy="2651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975CA13-A241-4D1E-BE05-473642CED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8C53141B-52CE-4F5A-88FE-B81F1C785D6E}"/>
              </a:ext>
            </a:extLst>
          </p:cNvPr>
          <p:cNvSpPr txBox="1">
            <a:spLocks/>
          </p:cNvSpPr>
          <p:nvPr/>
        </p:nvSpPr>
        <p:spPr>
          <a:xfrm>
            <a:off x="217966" y="316284"/>
            <a:ext cx="11657753" cy="109767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sz="3200" spc="-7" dirty="0">
                <a:ea typeface="Meiryo UI" panose="020B0604030504040204" pitchFamily="50" charset="-128"/>
              </a:rPr>
              <a:t>IEEE</a:t>
            </a:r>
            <a:r>
              <a:rPr lang="ja-JP" altLang="en-US" sz="3200" spc="-7" dirty="0">
                <a:ea typeface="Meiryo UI" panose="020B0604030504040204" pitchFamily="50" charset="-128"/>
              </a:rPr>
              <a:t>“</a:t>
            </a:r>
            <a:r>
              <a:rPr lang="ja-JP" altLang="en-US" sz="3200" dirty="0">
                <a:ea typeface="Meiryo UI" panose="020B0604030504040204" pitchFamily="50" charset="-128"/>
                <a:cs typeface="ＭＳ ゴシック"/>
              </a:rPr>
              <a:t>アイ・トリプル・イー</a:t>
            </a:r>
            <a:r>
              <a:rPr lang="ja-JP" altLang="en-US" sz="3200" spc="-7" dirty="0">
                <a:ea typeface="Meiryo UI" panose="020B0604030504040204" pitchFamily="50" charset="-128"/>
              </a:rPr>
              <a:t>”</a:t>
            </a:r>
            <a:r>
              <a:rPr lang="ja-JP" altLang="en-US" sz="3200" dirty="0">
                <a:ea typeface="Meiryo UI" panose="020B0604030504040204" pitchFamily="50" charset="-128"/>
                <a:cs typeface="ＭＳ ゴシック"/>
              </a:rPr>
              <a:t> </a:t>
            </a:r>
            <a:r>
              <a:rPr lang="ja-JP" altLang="en-US" sz="3200" spc="20" dirty="0">
                <a:ea typeface="Meiryo UI" panose="020B0604030504040204" pitchFamily="50" charset="-128"/>
                <a:cs typeface="ＭＳ ゴシック"/>
              </a:rPr>
              <a:t>と</a:t>
            </a:r>
            <a:r>
              <a:rPr lang="ja-JP" altLang="en-US" sz="3200" spc="-13" dirty="0">
                <a:ea typeface="Meiryo UI" panose="020B0604030504040204" pitchFamily="50" charset="-128"/>
                <a:cs typeface="ＭＳ ゴシック"/>
              </a:rPr>
              <a:t>は</a:t>
            </a:r>
            <a:endParaRPr lang="en-US" altLang="ja-JP" sz="3200" spc="-13" dirty="0">
              <a:ea typeface="Meiryo UI" panose="020B0604030504040204" pitchFamily="50" charset="-128"/>
              <a:cs typeface="ＭＳ ゴシック"/>
            </a:endParaRPr>
          </a:p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ja-JP" altLang="en-US" spc="-1292" dirty="0">
                <a:ea typeface="Meiryo UI" panose="020B0604030504040204" pitchFamily="50" charset="-128"/>
                <a:cs typeface="ＭＳ ゴシック"/>
              </a:rPr>
              <a:t> </a:t>
            </a:r>
            <a:r>
              <a:rPr lang="en-US" altLang="ja-JP" sz="3733" spc="-7" dirty="0">
                <a:ea typeface="Meiryo UI" panose="020B0604030504040204" pitchFamily="50" charset="-128"/>
              </a:rPr>
              <a:t>(</a:t>
            </a:r>
            <a:r>
              <a:rPr lang="en-US" sz="3733" spc="-7" dirty="0">
                <a:ea typeface="Meiryo UI" panose="020B0604030504040204" pitchFamily="50" charset="-128"/>
              </a:rPr>
              <a:t>Institute</a:t>
            </a:r>
            <a:r>
              <a:rPr lang="en-US" sz="3733" spc="47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of</a:t>
            </a:r>
            <a:r>
              <a:rPr lang="en-US" sz="3733" spc="13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Electrical</a:t>
            </a:r>
            <a:r>
              <a:rPr lang="en-US" sz="3733" spc="47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and</a:t>
            </a:r>
            <a:r>
              <a:rPr lang="en-US" sz="3733" spc="20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Electronics</a:t>
            </a:r>
            <a:r>
              <a:rPr lang="en-US" sz="3733" spc="40" dirty="0">
                <a:ea typeface="Meiryo UI" panose="020B0604030504040204" pitchFamily="50" charset="-128"/>
              </a:rPr>
              <a:t> </a:t>
            </a:r>
            <a:r>
              <a:rPr lang="en-US" sz="3733" spc="-13" dirty="0">
                <a:ea typeface="Meiryo UI" panose="020B0604030504040204" pitchFamily="50" charset="-128"/>
              </a:rPr>
              <a:t>Engineers)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EEC373A8-9704-486E-BF92-31BDACF6343F}"/>
              </a:ext>
            </a:extLst>
          </p:cNvPr>
          <p:cNvSpPr txBox="1"/>
          <p:nvPr/>
        </p:nvSpPr>
        <p:spPr>
          <a:xfrm>
            <a:off x="316281" y="1369110"/>
            <a:ext cx="11456247" cy="2345087"/>
          </a:xfrm>
          <a:prstGeom prst="rect">
            <a:avLst/>
          </a:prstGeom>
        </p:spPr>
        <p:txBody>
          <a:bodyPr vert="horz" wrap="square" lIns="0" tIns="104987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10" indent="-372524">
              <a:lnSpc>
                <a:spcPct val="100000"/>
              </a:lnSpc>
              <a:spcBef>
                <a:spcPts val="827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spc="-7" dirty="0">
                <a:latin typeface="Meiryo UI"/>
                <a:cs typeface="Meiryo UI"/>
              </a:rPr>
              <a:t>活動分野：電気工学を源流と</a:t>
            </a:r>
            <a:r>
              <a:rPr sz="3200" spc="7" dirty="0">
                <a:latin typeface="Meiryo UI"/>
                <a:cs typeface="Meiryo UI"/>
              </a:rPr>
              <a:t>す</a:t>
            </a:r>
            <a:r>
              <a:rPr sz="3200" spc="-7" dirty="0">
                <a:latin typeface="Meiryo UI"/>
                <a:cs typeface="Meiryo UI"/>
              </a:rPr>
              <a:t>る通信・電子・情報工学とその周辺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69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dirty="0">
                <a:latin typeface="Meiryo UI"/>
                <a:cs typeface="Meiryo UI"/>
              </a:rPr>
              <a:t>標準化活動：</a:t>
            </a:r>
            <a:r>
              <a:rPr sz="3200" spc="-33" dirty="0">
                <a:latin typeface="Meiryo UI"/>
                <a:cs typeface="Meiryo UI"/>
              </a:rPr>
              <a:t> </a:t>
            </a:r>
            <a:r>
              <a:rPr sz="3200" dirty="0">
                <a:latin typeface="Meiryo UI"/>
                <a:cs typeface="Meiryo UI"/>
              </a:rPr>
              <a:t>電気関</a:t>
            </a:r>
            <a:r>
              <a:rPr sz="3200" spc="7" dirty="0">
                <a:latin typeface="Meiryo UI"/>
                <a:cs typeface="Meiryo UI"/>
              </a:rPr>
              <a:t>係</a:t>
            </a:r>
            <a:r>
              <a:rPr sz="3200" spc="-7" dirty="0">
                <a:latin typeface="Meiryo UI"/>
                <a:cs typeface="Meiryo UI"/>
              </a:rPr>
              <a:t>の工業規</a:t>
            </a:r>
            <a:r>
              <a:rPr sz="3200" spc="7" dirty="0">
                <a:latin typeface="Meiryo UI"/>
                <a:cs typeface="Meiryo UI"/>
              </a:rPr>
              <a:t>格</a:t>
            </a:r>
            <a:r>
              <a:rPr sz="3200" dirty="0">
                <a:latin typeface="Meiryo UI"/>
                <a:cs typeface="Meiryo UI"/>
              </a:rPr>
              <a:t>を</a:t>
            </a:r>
            <a:r>
              <a:rPr sz="3200" spc="7" dirty="0">
                <a:latin typeface="Meiryo UI"/>
                <a:cs typeface="Meiryo UI"/>
              </a:rPr>
              <a:t>広</a:t>
            </a:r>
            <a:r>
              <a:rPr sz="3200" dirty="0">
                <a:latin typeface="Meiryo UI"/>
                <a:cs typeface="Meiryo UI"/>
              </a:rPr>
              <a:t>範に策</a:t>
            </a:r>
            <a:r>
              <a:rPr sz="3200" spc="7" dirty="0">
                <a:latin typeface="Meiryo UI"/>
                <a:cs typeface="Meiryo UI"/>
              </a:rPr>
              <a:t>定</a:t>
            </a:r>
            <a:r>
              <a:rPr sz="3200" spc="-13" dirty="0">
                <a:latin typeface="Meiryo UI"/>
                <a:cs typeface="Meiryo UI"/>
              </a:rPr>
              <a:t>（WiFi</a:t>
            </a:r>
            <a:r>
              <a:rPr sz="3200" spc="-7" dirty="0">
                <a:latin typeface="Meiryo UI"/>
                <a:cs typeface="Meiryo UI"/>
              </a:rPr>
              <a:t>など）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687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 err="1">
                <a:solidFill>
                  <a:srgbClr val="C00000"/>
                </a:solidFill>
                <a:latin typeface="Meiryo UI"/>
                <a:cs typeface="Meiryo UI"/>
              </a:rPr>
              <a:t>会員規模</a:t>
            </a:r>
            <a:r>
              <a:rPr sz="3200" b="1" dirty="0">
                <a:solidFill>
                  <a:srgbClr val="C00000"/>
                </a:solidFill>
                <a:latin typeface="Meiryo UI"/>
                <a:cs typeface="Meiryo UI"/>
              </a:rPr>
              <a:t>：</a:t>
            </a:r>
            <a:r>
              <a:rPr lang="ja-JP" altLang="en-US" sz="3200" b="1" dirty="0">
                <a:solidFill>
                  <a:srgbClr val="C00000"/>
                </a:solidFill>
                <a:latin typeface="Meiryo UI"/>
                <a:cs typeface="Meiryo UI"/>
              </a:rPr>
              <a:t>世界</a:t>
            </a:r>
            <a:r>
              <a:rPr lang="en-US" altLang="ja-JP" sz="3200" b="1" dirty="0">
                <a:solidFill>
                  <a:srgbClr val="C00000"/>
                </a:solidFill>
                <a:latin typeface="Meiryo UI"/>
                <a:cs typeface="Meiryo UI"/>
              </a:rPr>
              <a:t>160</a:t>
            </a:r>
            <a:r>
              <a:rPr lang="ja-JP" altLang="en-US" sz="3200" b="1" dirty="0">
                <a:solidFill>
                  <a:srgbClr val="C00000"/>
                </a:solidFill>
                <a:latin typeface="Meiryo UI"/>
                <a:cs typeface="Meiryo UI"/>
              </a:rPr>
              <a:t>ヵ国以上、約</a:t>
            </a:r>
            <a:r>
              <a:rPr lang="en-US" altLang="ja-JP" sz="3200" b="1" dirty="0">
                <a:solidFill>
                  <a:srgbClr val="C00000"/>
                </a:solidFill>
                <a:latin typeface="Meiryo UI"/>
                <a:cs typeface="Meiryo UI"/>
              </a:rPr>
              <a:t>46</a:t>
            </a:r>
            <a:r>
              <a:rPr lang="ja-JP" altLang="en-US" sz="3200" b="1" dirty="0">
                <a:solidFill>
                  <a:srgbClr val="C00000"/>
                </a:solidFill>
                <a:latin typeface="Meiryo UI"/>
                <a:cs typeface="Meiryo UI"/>
              </a:rPr>
              <a:t>万人の会員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67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>
                <a:solidFill>
                  <a:srgbClr val="C00000"/>
                </a:solidFill>
                <a:latin typeface="Meiryo UI"/>
                <a:cs typeface="Meiryo UI"/>
              </a:rPr>
              <a:t>分科会：専門ごとの</a:t>
            </a:r>
            <a:r>
              <a:rPr sz="3200" b="1" spc="-7" dirty="0">
                <a:solidFill>
                  <a:srgbClr val="C00000"/>
                </a:solidFill>
                <a:latin typeface="Meiryo UI"/>
                <a:cs typeface="Meiryo UI"/>
              </a:rPr>
              <a:t>計3</a:t>
            </a:r>
            <a:r>
              <a:rPr lang="en-US" sz="3200" b="1" spc="-7" dirty="0">
                <a:solidFill>
                  <a:srgbClr val="C00000"/>
                </a:solidFill>
                <a:latin typeface="Meiryo UI"/>
                <a:cs typeface="Meiryo UI"/>
              </a:rPr>
              <a:t>9</a:t>
            </a:r>
            <a:r>
              <a:rPr sz="3200" b="1" spc="-13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3200" b="1" spc="-7" dirty="0">
                <a:solidFill>
                  <a:srgbClr val="C00000"/>
                </a:solidFill>
                <a:latin typeface="Meiryo UI"/>
                <a:cs typeface="Meiryo UI"/>
              </a:rPr>
              <a:t>Societyで独自に活動</a:t>
            </a:r>
            <a:endParaRPr sz="3200" dirty="0">
              <a:latin typeface="Meiryo UI"/>
              <a:cs typeface="Meiryo U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C5A64D-1EE6-495A-AB18-784E9354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20" y="3813048"/>
            <a:ext cx="3257648" cy="27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5701EBA-BB43-4A37-A7E0-7D723671CA79}"/>
              </a:ext>
            </a:extLst>
          </p:cNvPr>
          <p:cNvSpPr/>
          <p:nvPr/>
        </p:nvSpPr>
        <p:spPr>
          <a:xfrm>
            <a:off x="3808027" y="6196249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Region10(Asia and Pacific)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BCCEF0-2B9F-49BA-B824-BEDB18EF809D}"/>
              </a:ext>
            </a:extLst>
          </p:cNvPr>
          <p:cNvSpPr txBox="1"/>
          <p:nvPr/>
        </p:nvSpPr>
        <p:spPr>
          <a:xfrm>
            <a:off x="9121902" y="4771381"/>
            <a:ext cx="1398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９つの支部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88EDC2-13E7-4F78-A1AE-B3F1C2363BD8}"/>
              </a:ext>
            </a:extLst>
          </p:cNvPr>
          <p:cNvSpPr txBox="1"/>
          <p:nvPr/>
        </p:nvSpPr>
        <p:spPr>
          <a:xfrm>
            <a:off x="509778" y="5009126"/>
            <a:ext cx="6140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10地域</a:t>
            </a:r>
          </a:p>
        </p:txBody>
      </p:sp>
    </p:spTree>
    <p:extLst>
      <p:ext uri="{BB962C8B-B14F-4D97-AF65-F5344CB8AC3E}">
        <p14:creationId xmlns:p14="http://schemas.microsoft.com/office/powerpoint/2010/main" val="363093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036B4EB-7791-49AF-A999-7257FC556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C1BD9A18-0B0F-4B04-B7E5-214FF00A0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8" y="521105"/>
            <a:ext cx="11235879" cy="59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76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R logo">
            <a:extLst>
              <a:ext uri="{FF2B5EF4-FFF2-40B4-BE49-F238E27FC236}">
                <a16:creationId xmlns:a16="http://schemas.microsoft.com/office/drawing/2014/main" id="{9A102778-EA91-4647-B8A8-A01FCE5F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43" y="4215384"/>
            <a:ext cx="2109197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8CE868-295A-46A7-BD06-284B1914A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44EBBB24-17FB-4165-8F42-4A5C7823B8E2}"/>
              </a:ext>
            </a:extLst>
          </p:cNvPr>
          <p:cNvSpPr txBox="1">
            <a:spLocks/>
          </p:cNvSpPr>
          <p:nvPr/>
        </p:nvSpPr>
        <p:spPr>
          <a:xfrm>
            <a:off x="217965" y="513420"/>
            <a:ext cx="8884920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sz="4000" dirty="0"/>
              <a:t>EPS:</a:t>
            </a:r>
            <a:r>
              <a:rPr lang="en-US" sz="4000" spc="-13" dirty="0"/>
              <a:t> </a:t>
            </a:r>
            <a:r>
              <a:rPr lang="en-US" sz="4000" dirty="0"/>
              <a:t>Electronics</a:t>
            </a:r>
            <a:r>
              <a:rPr lang="en-US" sz="4000" spc="-40" dirty="0"/>
              <a:t> </a:t>
            </a:r>
            <a:r>
              <a:rPr lang="en-US" sz="4000" spc="-7" dirty="0"/>
              <a:t>Packaging</a:t>
            </a:r>
            <a:r>
              <a:rPr lang="en-US" sz="4000" spc="-80" dirty="0"/>
              <a:t> </a:t>
            </a:r>
            <a:r>
              <a:rPr lang="en-US" sz="4000" dirty="0"/>
              <a:t>Society</a:t>
            </a:r>
            <a:r>
              <a:rPr lang="en-US" sz="4000" spc="-7" dirty="0"/>
              <a:t> </a:t>
            </a:r>
            <a:r>
              <a:rPr lang="ja-JP" altLang="en-US" sz="4000" spc="13" dirty="0">
                <a:latin typeface="ＭＳ ゴシック"/>
                <a:cs typeface="ＭＳ ゴシック"/>
              </a:rPr>
              <a:t>とは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3F0A963C-1EDA-40BD-9C3A-0F664CB57951}"/>
              </a:ext>
            </a:extLst>
          </p:cNvPr>
          <p:cNvSpPr txBox="1"/>
          <p:nvPr/>
        </p:nvSpPr>
        <p:spPr>
          <a:xfrm>
            <a:off x="498789" y="1408607"/>
            <a:ext cx="11374967" cy="4241332"/>
          </a:xfrm>
          <a:prstGeom prst="rect">
            <a:avLst/>
          </a:prstGeom>
        </p:spPr>
        <p:txBody>
          <a:bodyPr vert="horz" wrap="square" lIns="0" tIns="13123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>
              <a:lnSpc>
                <a:spcPct val="100000"/>
              </a:lnSpc>
              <a:spcBef>
                <a:spcPts val="1033"/>
              </a:spcBef>
            </a:pPr>
            <a:r>
              <a:rPr sz="3200" b="1" dirty="0">
                <a:latin typeface="Meiryo UI"/>
                <a:cs typeface="Meiryo UI"/>
              </a:rPr>
              <a:t>IEEE</a:t>
            </a:r>
            <a:r>
              <a:rPr sz="3200" b="1" spc="-13" dirty="0">
                <a:latin typeface="Meiryo UI"/>
                <a:cs typeface="Meiryo UI"/>
              </a:rPr>
              <a:t>の</a:t>
            </a:r>
            <a:r>
              <a:rPr sz="3200" b="1" spc="-7" dirty="0">
                <a:latin typeface="Meiryo UI"/>
                <a:cs typeface="Meiryo UI"/>
              </a:rPr>
              <a:t>3</a:t>
            </a:r>
            <a:r>
              <a:rPr lang="en-US" sz="3200" b="1" spc="-7" dirty="0">
                <a:latin typeface="Meiryo UI"/>
                <a:cs typeface="Meiryo UI"/>
              </a:rPr>
              <a:t>9</a:t>
            </a:r>
            <a:r>
              <a:rPr sz="3200" b="1" spc="-7" dirty="0">
                <a:latin typeface="Meiryo UI"/>
                <a:cs typeface="Meiryo UI"/>
              </a:rPr>
              <a:t>の専門</a:t>
            </a:r>
            <a:r>
              <a:rPr lang="ja-JP" altLang="en-US" sz="3200" b="1" spc="-7" dirty="0">
                <a:latin typeface="Meiryo UI"/>
                <a:cs typeface="Meiryo UI"/>
              </a:rPr>
              <a:t>部会</a:t>
            </a:r>
            <a:r>
              <a:rPr sz="3200" b="1" dirty="0">
                <a:latin typeface="Meiryo UI"/>
                <a:cs typeface="Meiryo UI"/>
              </a:rPr>
              <a:t>のうち</a:t>
            </a:r>
            <a:r>
              <a:rPr sz="3200" b="1" spc="-7" dirty="0">
                <a:latin typeface="Meiryo UI"/>
                <a:cs typeface="Meiryo UI"/>
              </a:rPr>
              <a:t>の一</a:t>
            </a:r>
            <a:r>
              <a:rPr sz="3200" b="1" dirty="0">
                <a:latin typeface="Meiryo UI"/>
                <a:cs typeface="Meiryo UI"/>
              </a:rPr>
              <a:t>つ</a:t>
            </a:r>
            <a:r>
              <a:rPr sz="3200" b="1" spc="-13" dirty="0">
                <a:latin typeface="Meiryo UI"/>
                <a:cs typeface="Meiryo UI"/>
              </a:rPr>
              <a:t>（</a:t>
            </a:r>
            <a:r>
              <a:rPr lang="en-US" altLang="ja-JP" sz="3200" b="1" spc="-13" dirty="0">
                <a:latin typeface="Meiryo UI"/>
                <a:cs typeface="Meiryo UI"/>
              </a:rPr>
              <a:t>2017</a:t>
            </a:r>
            <a:r>
              <a:rPr sz="3200" b="1" dirty="0">
                <a:latin typeface="Meiryo UI"/>
                <a:cs typeface="Meiryo UI"/>
              </a:rPr>
              <a:t>年にCPMTか</a:t>
            </a:r>
            <a:r>
              <a:rPr sz="3200" b="1" spc="-13" dirty="0">
                <a:latin typeface="Meiryo UI"/>
                <a:cs typeface="Meiryo UI"/>
              </a:rPr>
              <a:t>ら</a:t>
            </a:r>
            <a:r>
              <a:rPr sz="3200" b="1" dirty="0">
                <a:latin typeface="Meiryo UI"/>
                <a:cs typeface="Meiryo UI"/>
              </a:rPr>
              <a:t>改称）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753"/>
              </a:spcBef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dirty="0">
                <a:latin typeface="Meiryo UI"/>
                <a:cs typeface="Meiryo UI"/>
              </a:rPr>
              <a:t>活動分野：各種の部品・</a:t>
            </a:r>
            <a:r>
              <a:rPr sz="2667" spc="-13" dirty="0">
                <a:latin typeface="Meiryo UI"/>
                <a:cs typeface="Meiryo UI"/>
              </a:rPr>
              <a:t>材</a:t>
            </a:r>
            <a:r>
              <a:rPr sz="2667" dirty="0">
                <a:latin typeface="Meiryo UI"/>
                <a:cs typeface="Meiryo UI"/>
              </a:rPr>
              <a:t>料、</a:t>
            </a:r>
            <a:r>
              <a:rPr sz="2667" spc="-13" dirty="0">
                <a:latin typeface="Meiryo UI"/>
                <a:cs typeface="Meiryo UI"/>
              </a:rPr>
              <a:t>先</a:t>
            </a:r>
            <a:r>
              <a:rPr sz="2667" dirty="0">
                <a:latin typeface="Meiryo UI"/>
                <a:cs typeface="Meiryo UI"/>
              </a:rPr>
              <a:t>端的プ</a:t>
            </a:r>
            <a:r>
              <a:rPr sz="2667" spc="-13" dirty="0">
                <a:latin typeface="Meiryo UI"/>
                <a:cs typeface="Meiryo UI"/>
              </a:rPr>
              <a:t>ロ</a:t>
            </a:r>
            <a:r>
              <a:rPr sz="2667" spc="-7" dirty="0">
                <a:latin typeface="Meiryo UI"/>
                <a:cs typeface="Meiryo UI"/>
              </a:rPr>
              <a:t>セス技術・</a:t>
            </a:r>
            <a:r>
              <a:rPr sz="2667" spc="-13" dirty="0">
                <a:latin typeface="Meiryo UI"/>
                <a:cs typeface="Meiryo UI"/>
              </a:rPr>
              <a:t>実</a:t>
            </a:r>
            <a:r>
              <a:rPr sz="2667" dirty="0">
                <a:latin typeface="Meiryo UI"/>
                <a:cs typeface="Meiryo UI"/>
              </a:rPr>
              <a:t>装技</a:t>
            </a:r>
            <a:r>
              <a:rPr sz="2667" spc="-20" dirty="0">
                <a:latin typeface="Meiryo UI"/>
                <a:cs typeface="Meiryo UI"/>
              </a:rPr>
              <a:t>術</a:t>
            </a:r>
            <a:r>
              <a:rPr sz="2667" spc="-7" dirty="0">
                <a:latin typeface="Meiryo UI"/>
                <a:cs typeface="Meiryo UI"/>
              </a:rPr>
              <a:t>、</a:t>
            </a:r>
            <a:r>
              <a:rPr sz="2667" spc="-20" dirty="0">
                <a:latin typeface="Meiryo UI"/>
                <a:cs typeface="Meiryo UI"/>
              </a:rPr>
              <a:t>生</a:t>
            </a:r>
            <a:r>
              <a:rPr sz="2667" dirty="0">
                <a:latin typeface="Meiryo UI"/>
                <a:cs typeface="Meiryo UI"/>
              </a:rPr>
              <a:t>産技術</a:t>
            </a:r>
          </a:p>
          <a:p>
            <a:pPr marL="388610" indent="-372524">
              <a:lnSpc>
                <a:spcPct val="100000"/>
              </a:lnSpc>
              <a:spcBef>
                <a:spcPts val="740"/>
              </a:spcBef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b="1" dirty="0">
                <a:solidFill>
                  <a:srgbClr val="C00000"/>
                </a:solidFill>
                <a:latin typeface="Meiryo UI"/>
                <a:cs typeface="Meiryo UI"/>
              </a:rPr>
              <a:t>規模：全世界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で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2300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人</a:t>
            </a:r>
            <a:r>
              <a:rPr sz="2667" b="1" spc="-20" dirty="0">
                <a:solidFill>
                  <a:srgbClr val="C00000"/>
                </a:solidFill>
                <a:latin typeface="Meiryo UI"/>
                <a:cs typeface="Meiryo UI"/>
              </a:rPr>
              <a:t>、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日</a:t>
            </a:r>
            <a:r>
              <a:rPr sz="2667" b="1" spc="-20" dirty="0">
                <a:solidFill>
                  <a:srgbClr val="C00000"/>
                </a:solidFill>
                <a:latin typeface="Meiryo UI"/>
                <a:cs typeface="Meiryo UI"/>
              </a:rPr>
              <a:t>本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は</a:t>
            </a:r>
            <a:r>
              <a:rPr lang="en-US" sz="2667" b="1" spc="-7" dirty="0">
                <a:solidFill>
                  <a:srgbClr val="C00000"/>
                </a:solidFill>
                <a:latin typeface="Meiryo UI"/>
                <a:cs typeface="Meiryo UI"/>
              </a:rPr>
              <a:t>2</a:t>
            </a:r>
            <a:r>
              <a:rPr lang="en-US" altLang="ja-JP" sz="2667" b="1" spc="-7" dirty="0">
                <a:solidFill>
                  <a:srgbClr val="C00000"/>
                </a:solidFill>
                <a:latin typeface="Meiryo UI"/>
                <a:cs typeface="Meiryo UI"/>
              </a:rPr>
              <a:t>60</a:t>
            </a:r>
            <a:r>
              <a:rPr lang="ja-JP" altLang="en-US" sz="2667" b="1" spc="-7" dirty="0">
                <a:solidFill>
                  <a:srgbClr val="C00000"/>
                </a:solidFill>
                <a:latin typeface="Meiryo UI"/>
                <a:cs typeface="Meiryo UI"/>
              </a:rPr>
              <a:t>人（</a:t>
            </a:r>
            <a:r>
              <a:rPr lang="en-US" altLang="ja-JP" sz="2667" b="1" spc="-7" dirty="0">
                <a:solidFill>
                  <a:srgbClr val="C00000"/>
                </a:solidFill>
                <a:latin typeface="Meiryo UI"/>
                <a:cs typeface="Meiryo UI"/>
              </a:rPr>
              <a:t>2024</a:t>
            </a:r>
            <a:r>
              <a:rPr lang="ja-JP" altLang="en-US" sz="2667" b="1" spc="-7" dirty="0">
                <a:solidFill>
                  <a:srgbClr val="C00000"/>
                </a:solidFill>
                <a:latin typeface="Meiryo UI"/>
                <a:cs typeface="Meiryo UI"/>
              </a:rPr>
              <a:t>年末時点）</a:t>
            </a:r>
            <a:endParaRPr sz="2667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753"/>
              </a:spcBef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dirty="0">
                <a:latin typeface="Meiryo UI"/>
                <a:cs typeface="Meiryo UI"/>
              </a:rPr>
              <a:t>主催国際会議</a:t>
            </a:r>
            <a:r>
              <a:rPr sz="2667" spc="-7" dirty="0">
                <a:latin typeface="Meiryo UI"/>
                <a:cs typeface="Meiryo UI"/>
              </a:rPr>
              <a:t>：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ECTC(</a:t>
            </a:r>
            <a:r>
              <a:rPr sz="2667" b="1" dirty="0">
                <a:solidFill>
                  <a:srgbClr val="C00000"/>
                </a:solidFill>
                <a:latin typeface="Meiryo UI"/>
                <a:cs typeface="Meiryo UI"/>
              </a:rPr>
              <a:t>米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spc="-7" dirty="0">
                <a:latin typeface="Meiryo UI"/>
                <a:cs typeface="Meiryo UI"/>
              </a:rPr>
              <a:t>EPTC(</a:t>
            </a:r>
            <a:r>
              <a:rPr sz="2667" dirty="0">
                <a:latin typeface="Meiryo UI"/>
                <a:cs typeface="Meiryo UI"/>
              </a:rPr>
              <a:t>亜</a:t>
            </a:r>
            <a:r>
              <a:rPr sz="2667" spc="-7" dirty="0"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spc="-7" dirty="0">
                <a:latin typeface="Meiryo UI"/>
                <a:cs typeface="Meiryo UI"/>
              </a:rPr>
              <a:t>ESTC(</a:t>
            </a:r>
            <a:r>
              <a:rPr sz="2667" dirty="0">
                <a:latin typeface="Meiryo UI"/>
                <a:cs typeface="Meiryo UI"/>
              </a:rPr>
              <a:t>欧</a:t>
            </a:r>
            <a:r>
              <a:rPr sz="2667" spc="-7" dirty="0"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ICSJ(</a:t>
            </a:r>
            <a:r>
              <a:rPr sz="2667" b="1" dirty="0">
                <a:solidFill>
                  <a:srgbClr val="C00000"/>
                </a:solidFill>
                <a:latin typeface="Meiryo UI"/>
                <a:cs typeface="Meiryo UI"/>
              </a:rPr>
              <a:t>日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spc="-20" dirty="0">
                <a:latin typeface="Meiryo UI"/>
                <a:cs typeface="Meiryo UI"/>
              </a:rPr>
              <a:t>など</a:t>
            </a:r>
            <a:endParaRPr sz="2667" dirty="0">
              <a:latin typeface="Meiryo UI"/>
              <a:cs typeface="Meiryo UI"/>
            </a:endParaRPr>
          </a:p>
          <a:p>
            <a:pPr>
              <a:lnSpc>
                <a:spcPct val="100000"/>
              </a:lnSpc>
              <a:spcBef>
                <a:spcPts val="67"/>
              </a:spcBef>
              <a:buClr>
                <a:srgbClr val="0066A0"/>
              </a:buClr>
              <a:buFont typeface="Wingdings"/>
              <a:buChar char=""/>
            </a:pPr>
            <a:endParaRPr sz="2733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b="1" spc="7" dirty="0">
                <a:latin typeface="Meiryo UI"/>
                <a:cs typeface="Meiryo UI"/>
              </a:rPr>
              <a:t>ロ</a:t>
            </a:r>
            <a:r>
              <a:rPr sz="2667" b="1" spc="-7" dirty="0">
                <a:latin typeface="Meiryo UI"/>
                <a:cs typeface="Meiryo UI"/>
              </a:rPr>
              <a:t>ード</a:t>
            </a:r>
            <a:r>
              <a:rPr sz="2667" b="1" dirty="0">
                <a:latin typeface="Meiryo UI"/>
                <a:cs typeface="Meiryo UI"/>
              </a:rPr>
              <a:t>マ</a:t>
            </a:r>
            <a:r>
              <a:rPr sz="2667" b="1" spc="-13" dirty="0">
                <a:latin typeface="Meiryo UI"/>
                <a:cs typeface="Meiryo UI"/>
              </a:rPr>
              <a:t>ッ</a:t>
            </a:r>
            <a:r>
              <a:rPr sz="2667" b="1" spc="7" dirty="0">
                <a:latin typeface="Meiryo UI"/>
                <a:cs typeface="Meiryo UI"/>
              </a:rPr>
              <a:t>プ</a:t>
            </a:r>
            <a:r>
              <a:rPr sz="2667" b="1" spc="-7" dirty="0">
                <a:latin typeface="Meiryo UI"/>
                <a:cs typeface="Meiryo UI"/>
              </a:rPr>
              <a:t>活</a:t>
            </a:r>
            <a:r>
              <a:rPr sz="2667" b="1" spc="7" dirty="0">
                <a:latin typeface="Meiryo UI"/>
                <a:cs typeface="Meiryo UI"/>
              </a:rPr>
              <a:t>動</a:t>
            </a:r>
            <a:r>
              <a:rPr sz="2667" b="1" spc="-7" dirty="0">
                <a:latin typeface="Meiryo UI"/>
                <a:cs typeface="Meiryo UI"/>
              </a:rPr>
              <a:t>：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Heterogenious</a:t>
            </a:r>
            <a:r>
              <a:rPr sz="2667" b="1" spc="-20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Integration</a:t>
            </a:r>
            <a:r>
              <a:rPr sz="2667" b="1" spc="-47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Roadmap(HIR)</a:t>
            </a:r>
            <a:endParaRPr sz="2667" dirty="0">
              <a:latin typeface="Meiryo UI"/>
              <a:cs typeface="Meiryo UI"/>
            </a:endParaRPr>
          </a:p>
          <a:p>
            <a:pPr marL="712788" indent="-457200">
              <a:lnSpc>
                <a:spcPct val="100000"/>
              </a:lnSpc>
              <a:spcBef>
                <a:spcPts val="233"/>
              </a:spcBef>
              <a:buFont typeface="Wingdings" panose="05000000000000000000" pitchFamily="2" charset="2"/>
              <a:buChar char="ü"/>
            </a:pPr>
            <a:r>
              <a:rPr sz="2533" spc="-13" dirty="0">
                <a:latin typeface="Meiryo UI"/>
                <a:cs typeface="Meiryo UI"/>
              </a:rPr>
              <a:t>2016</a:t>
            </a:r>
            <a:r>
              <a:rPr sz="2533" spc="-7" dirty="0">
                <a:latin typeface="Meiryo UI"/>
                <a:cs typeface="Meiryo UI"/>
              </a:rPr>
              <a:t>年に</a:t>
            </a:r>
            <a:r>
              <a:rPr sz="2533" spc="-13" dirty="0">
                <a:latin typeface="Meiryo UI"/>
                <a:cs typeface="Meiryo UI"/>
              </a:rPr>
              <a:t>ITRS</a:t>
            </a:r>
            <a:r>
              <a:rPr sz="2533" spc="7" dirty="0">
                <a:latin typeface="Meiryo UI"/>
                <a:cs typeface="Meiryo UI"/>
              </a:rPr>
              <a:t> </a:t>
            </a:r>
            <a:r>
              <a:rPr sz="2533" spc="-7" dirty="0">
                <a:latin typeface="Meiryo UI"/>
                <a:cs typeface="Meiryo UI"/>
              </a:rPr>
              <a:t>半導体技術</a:t>
            </a:r>
            <a:r>
              <a:rPr sz="2533" spc="-13" dirty="0">
                <a:latin typeface="Meiryo UI"/>
                <a:cs typeface="Meiryo UI"/>
              </a:rPr>
              <a:t>RMが終了した後</a:t>
            </a:r>
            <a:r>
              <a:rPr sz="2533" spc="-7" dirty="0">
                <a:latin typeface="Meiryo UI"/>
                <a:cs typeface="Meiryo UI"/>
              </a:rPr>
              <a:t>の</a:t>
            </a:r>
            <a:r>
              <a:rPr sz="2533" spc="73" dirty="0">
                <a:latin typeface="Meiryo UI"/>
                <a:cs typeface="Meiryo UI"/>
              </a:rPr>
              <a:t> 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実装業界の道し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る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べ</a:t>
            </a:r>
            <a:endParaRPr sz="2533" dirty="0">
              <a:latin typeface="Meiryo UI"/>
              <a:cs typeface="Meiryo UI"/>
            </a:endParaRPr>
          </a:p>
          <a:p>
            <a:pPr marL="712788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533" spc="-7" dirty="0" err="1">
                <a:latin typeface="Meiryo UI"/>
                <a:cs typeface="Meiryo UI"/>
              </a:rPr>
              <a:t>毎年のアッ</a:t>
            </a:r>
            <a:r>
              <a:rPr sz="2533" spc="-20" dirty="0" err="1">
                <a:latin typeface="Meiryo UI"/>
                <a:cs typeface="Meiryo UI"/>
              </a:rPr>
              <a:t>プ</a:t>
            </a:r>
            <a:r>
              <a:rPr sz="2533" spc="-13" dirty="0" err="1">
                <a:latin typeface="Meiryo UI"/>
                <a:cs typeface="Meiryo UI"/>
              </a:rPr>
              <a:t>デート</a:t>
            </a:r>
            <a:r>
              <a:rPr sz="2533" spc="-7" dirty="0" err="1">
                <a:latin typeface="Meiryo UI"/>
                <a:cs typeface="Meiryo UI"/>
              </a:rPr>
              <a:t>で最新技術</a:t>
            </a:r>
            <a:r>
              <a:rPr sz="2533" dirty="0" err="1">
                <a:latin typeface="Meiryo UI"/>
                <a:cs typeface="Meiryo UI"/>
              </a:rPr>
              <a:t>を</a:t>
            </a:r>
            <a:r>
              <a:rPr sz="2533" spc="-7" dirty="0" err="1">
                <a:latin typeface="Meiryo UI"/>
                <a:cs typeface="Meiryo UI"/>
              </a:rPr>
              <a:t>網羅</a:t>
            </a:r>
            <a:endParaRPr sz="2533" dirty="0">
              <a:latin typeface="Meiryo UI"/>
              <a:cs typeface="Meiryo UI"/>
            </a:endParaRPr>
          </a:p>
          <a:p>
            <a:pPr marL="712788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spc="-13" dirty="0">
                <a:latin typeface="Meiryo UI"/>
                <a:cs typeface="Meiryo UI"/>
              </a:rPr>
              <a:t>ドキュ</a:t>
            </a:r>
            <a:r>
              <a:rPr sz="2533" spc="-20" dirty="0">
                <a:latin typeface="Meiryo UI"/>
                <a:cs typeface="Meiryo UI"/>
              </a:rPr>
              <a:t>メ</a:t>
            </a:r>
            <a:r>
              <a:rPr sz="2533" spc="-13" dirty="0">
                <a:latin typeface="Meiryo UI"/>
                <a:cs typeface="Meiryo UI"/>
              </a:rPr>
              <a:t>ントは全23</a:t>
            </a:r>
            <a:r>
              <a:rPr sz="2533" spc="-7" dirty="0">
                <a:latin typeface="Meiryo UI"/>
                <a:cs typeface="Meiryo UI"/>
              </a:rPr>
              <a:t>章の</a:t>
            </a:r>
            <a:r>
              <a:rPr sz="2533" spc="-20" dirty="0">
                <a:latin typeface="Meiryo UI"/>
                <a:cs typeface="Meiryo UI"/>
              </a:rPr>
              <a:t>力</a:t>
            </a:r>
            <a:r>
              <a:rPr sz="2533" spc="-7" dirty="0">
                <a:latin typeface="Meiryo UI"/>
                <a:cs typeface="Meiryo UI"/>
              </a:rPr>
              <a:t>作</a:t>
            </a:r>
            <a:r>
              <a:rPr sz="2533" spc="-13" dirty="0">
                <a:latin typeface="Meiryo UI"/>
                <a:cs typeface="Meiryo UI"/>
              </a:rPr>
              <a:t>。</a:t>
            </a:r>
            <a:r>
              <a:rPr sz="2533" spc="-7" dirty="0">
                <a:latin typeface="Meiryo UI"/>
                <a:cs typeface="Meiryo UI"/>
              </a:rPr>
              <a:t>IEEE-EPS</a:t>
            </a:r>
            <a:r>
              <a:rPr sz="2533" spc="47" dirty="0">
                <a:latin typeface="Meiryo UI"/>
                <a:cs typeface="Meiryo UI"/>
              </a:rPr>
              <a:t> </a:t>
            </a:r>
            <a:r>
              <a:rPr sz="2533" spc="-13" dirty="0" err="1">
                <a:latin typeface="Meiryo UI"/>
                <a:cs typeface="Meiryo UI"/>
              </a:rPr>
              <a:t>のHPから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無料</a:t>
            </a:r>
            <a:r>
              <a:rPr sz="2533" b="1" spc="-20" dirty="0" err="1">
                <a:solidFill>
                  <a:srgbClr val="C00000"/>
                </a:solidFill>
                <a:latin typeface="Meiryo UI"/>
                <a:cs typeface="Meiryo UI"/>
              </a:rPr>
              <a:t>で</a:t>
            </a:r>
            <a:r>
              <a:rPr sz="2533" b="1" spc="-13" dirty="0" err="1">
                <a:solidFill>
                  <a:srgbClr val="C00000"/>
                </a:solidFill>
                <a:latin typeface="Meiryo UI"/>
                <a:cs typeface="Meiryo UI"/>
              </a:rPr>
              <a:t>ダウンロード</a:t>
            </a:r>
            <a:r>
              <a:rPr sz="2533" b="1" spc="-20" dirty="0" err="1">
                <a:solidFill>
                  <a:srgbClr val="C00000"/>
                </a:solidFill>
                <a:latin typeface="Meiryo UI"/>
                <a:cs typeface="Meiryo UI"/>
              </a:rPr>
              <a:t>可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能</a:t>
            </a:r>
            <a:endParaRPr sz="2533" dirty="0">
              <a:latin typeface="Meiryo UI"/>
              <a:cs typeface="Meiryo UI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55A795-FE89-4CF0-9A8F-73D78DAEE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7" y="5825477"/>
            <a:ext cx="1768147" cy="5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770C9A-C6C5-4958-A358-217F04D63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545DB49-A28A-429E-B010-41EEFCD4B251}"/>
              </a:ext>
            </a:extLst>
          </p:cNvPr>
          <p:cNvSpPr txBox="1">
            <a:spLocks/>
          </p:cNvSpPr>
          <p:nvPr/>
        </p:nvSpPr>
        <p:spPr>
          <a:xfrm>
            <a:off x="217966" y="482504"/>
            <a:ext cx="5756487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altLang="ja-JP" sz="4000" spc="-7" dirty="0"/>
              <a:t>IEEE-EPS</a:t>
            </a:r>
            <a:r>
              <a:rPr lang="ja-JP" altLang="en-US" sz="4000" spc="7" dirty="0">
                <a:latin typeface="ＭＳ ゴシック"/>
                <a:cs typeface="ＭＳ ゴシック"/>
              </a:rPr>
              <a:t>会員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に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な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るに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は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8F9D8DB-968F-4C92-ABEA-7A5E09C22550}"/>
              </a:ext>
            </a:extLst>
          </p:cNvPr>
          <p:cNvSpPr txBox="1"/>
          <p:nvPr/>
        </p:nvSpPr>
        <p:spPr>
          <a:xfrm>
            <a:off x="709877" y="1334751"/>
            <a:ext cx="10689666" cy="42818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5503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10" indent="-372524">
              <a:lnSpc>
                <a:spcPct val="100000"/>
              </a:lnSpc>
              <a:spcBef>
                <a:spcPts val="43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spc="-7" dirty="0">
                <a:latin typeface="Meiryo UI"/>
                <a:cs typeface="Meiryo UI"/>
              </a:rPr>
              <a:t>オンライン</a:t>
            </a:r>
            <a:r>
              <a:rPr sz="3200" b="1" spc="7" dirty="0">
                <a:latin typeface="Meiryo UI"/>
                <a:cs typeface="Meiryo UI"/>
              </a:rPr>
              <a:t>で</a:t>
            </a:r>
            <a:r>
              <a:rPr sz="3200" b="1" spc="-7" dirty="0">
                <a:latin typeface="Meiryo UI"/>
                <a:cs typeface="Meiryo UI"/>
              </a:rPr>
              <a:t>24h</a:t>
            </a:r>
            <a:r>
              <a:rPr sz="3200" b="1" dirty="0">
                <a:latin typeface="Meiryo UI"/>
                <a:cs typeface="Meiryo UI"/>
              </a:rPr>
              <a:t>登録可</a:t>
            </a:r>
            <a:endParaRPr sz="3200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33"/>
              </a:spcBef>
              <a:buFont typeface="Wingdings" panose="05000000000000000000" pitchFamily="2" charset="2"/>
              <a:buChar char="ü"/>
            </a:pPr>
            <a:r>
              <a:rPr sz="2533" spc="-13" dirty="0">
                <a:latin typeface="Meiryo UI"/>
                <a:cs typeface="Meiryo UI"/>
              </a:rPr>
              <a:t>年会費：</a:t>
            </a:r>
            <a:r>
              <a:rPr lang="en-US" sz="2533" spc="-13" dirty="0">
                <a:latin typeface="Meiryo UI"/>
                <a:cs typeface="Meiryo UI"/>
              </a:rPr>
              <a:t>202</a:t>
            </a:r>
            <a:r>
              <a:rPr lang="en-US" altLang="ja-JP" sz="2533" spc="-13" dirty="0">
                <a:latin typeface="Meiryo UI"/>
                <a:cs typeface="Meiryo UI"/>
              </a:rPr>
              <a:t>4</a:t>
            </a:r>
            <a:r>
              <a:rPr sz="2533" spc="-13" dirty="0">
                <a:latin typeface="Meiryo UI"/>
                <a:cs typeface="Meiryo UI"/>
              </a:rPr>
              <a:t>年</a:t>
            </a:r>
            <a:r>
              <a:rPr sz="2533" spc="-7" dirty="0">
                <a:latin typeface="Meiryo UI"/>
                <a:cs typeface="Meiryo UI"/>
              </a:rPr>
              <a:t>度$</a:t>
            </a:r>
            <a:r>
              <a:rPr lang="en-US" sz="2533" spc="-7" dirty="0">
                <a:latin typeface="Meiryo UI"/>
                <a:cs typeface="Meiryo UI"/>
              </a:rPr>
              <a:t>2</a:t>
            </a:r>
            <a:r>
              <a:rPr lang="en-US" altLang="ja-JP" sz="2533" spc="-7" dirty="0">
                <a:latin typeface="Meiryo UI"/>
                <a:cs typeface="Meiryo UI"/>
              </a:rPr>
              <a:t>15</a:t>
            </a:r>
            <a:r>
              <a:rPr sz="2533" spc="33" dirty="0">
                <a:latin typeface="Meiryo UI"/>
                <a:cs typeface="Meiryo UI"/>
              </a:rPr>
              <a:t> </a:t>
            </a:r>
            <a:r>
              <a:rPr sz="2533" spc="-7" dirty="0">
                <a:latin typeface="Meiryo UI"/>
                <a:cs typeface="Meiryo UI"/>
              </a:rPr>
              <a:t>(＝IEEE</a:t>
            </a:r>
            <a:r>
              <a:rPr sz="2533" spc="27" dirty="0">
                <a:latin typeface="Meiryo UI"/>
                <a:cs typeface="Meiryo UI"/>
              </a:rPr>
              <a:t> </a:t>
            </a:r>
            <a:r>
              <a:rPr sz="2533" spc="-13" dirty="0">
                <a:latin typeface="Meiryo UI"/>
                <a:cs typeface="Meiryo UI"/>
              </a:rPr>
              <a:t>$</a:t>
            </a:r>
            <a:r>
              <a:rPr lang="en-US" altLang="ja-JP" sz="2533" spc="-13" dirty="0">
                <a:latin typeface="Meiryo UI"/>
                <a:cs typeface="Meiryo UI"/>
              </a:rPr>
              <a:t>200</a:t>
            </a:r>
            <a:r>
              <a:rPr sz="2533" spc="-13" dirty="0">
                <a:latin typeface="Meiryo UI"/>
                <a:cs typeface="Meiryo UI"/>
              </a:rPr>
              <a:t>＋</a:t>
            </a:r>
            <a:r>
              <a:rPr sz="2533" spc="-7" dirty="0">
                <a:latin typeface="Meiryo UI"/>
                <a:cs typeface="Meiryo UI"/>
              </a:rPr>
              <a:t> EPS</a:t>
            </a:r>
            <a:r>
              <a:rPr sz="2533" spc="7" dirty="0">
                <a:latin typeface="Meiryo UI"/>
                <a:cs typeface="Meiryo UI"/>
              </a:rPr>
              <a:t> </a:t>
            </a:r>
            <a:r>
              <a:rPr sz="2533" spc="-13" dirty="0">
                <a:latin typeface="Meiryo UI"/>
                <a:cs typeface="Meiryo UI"/>
              </a:rPr>
              <a:t>$1</a:t>
            </a:r>
            <a:r>
              <a:rPr lang="en-US" altLang="ja-JP" sz="2533" spc="-13" dirty="0">
                <a:latin typeface="Meiryo UI"/>
                <a:cs typeface="Meiryo UI"/>
              </a:rPr>
              <a:t>5</a:t>
            </a:r>
            <a:r>
              <a:rPr sz="2533" spc="-13" dirty="0">
                <a:latin typeface="Meiryo UI"/>
                <a:cs typeface="Meiryo UI"/>
              </a:rPr>
              <a:t>)</a:t>
            </a:r>
            <a:r>
              <a:rPr lang="ja-JP" altLang="en-US" sz="2533" spc="-7" dirty="0">
                <a:latin typeface="Meiryo UI"/>
                <a:cs typeface="Meiryo UI"/>
              </a:rPr>
              <a:t>、</a:t>
            </a:r>
            <a:r>
              <a:rPr lang="ja-JP" altLang="en-US" sz="2533" spc="-13" dirty="0">
                <a:latin typeface="Meiryo UI"/>
                <a:cs typeface="Meiryo UI"/>
              </a:rPr>
              <a:t>入会金不</a:t>
            </a:r>
            <a:r>
              <a:rPr lang="ja-JP" altLang="en-US" sz="2533" spc="-473" dirty="0">
                <a:latin typeface="Meiryo UI"/>
                <a:cs typeface="Meiryo UI"/>
              </a:rPr>
              <a:t>要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533" spc="-7" dirty="0" err="1">
                <a:latin typeface="Meiryo UI"/>
                <a:cs typeface="Meiryo UI"/>
              </a:rPr>
              <a:t>手続きな</a:t>
            </a:r>
            <a:r>
              <a:rPr sz="2533" spc="-20" dirty="0" err="1">
                <a:latin typeface="Meiryo UI"/>
                <a:cs typeface="Meiryo UI"/>
              </a:rPr>
              <a:t>ど</a:t>
            </a:r>
            <a:r>
              <a:rPr sz="2533" spc="-7" dirty="0" err="1">
                <a:latin typeface="Meiryo UI"/>
                <a:cs typeface="Meiryo UI"/>
              </a:rPr>
              <a:t>詳細は、</a:t>
            </a:r>
            <a:r>
              <a:rPr sz="2533" spc="-7" dirty="0" err="1">
                <a:latin typeface="Meiryo UI"/>
                <a:cs typeface="Meiryo UI"/>
                <a:hlinkClick r:id="rId2"/>
              </a:rPr>
              <a:t>https</a:t>
            </a:r>
            <a:r>
              <a:rPr sz="2533" spc="-7" dirty="0">
                <a:latin typeface="Meiryo UI"/>
                <a:cs typeface="Meiryo UI"/>
                <a:hlinkClick r:id="rId2"/>
              </a:rPr>
              <a:t>://ieee-jp.org/kaiin/guide.html</a:t>
            </a:r>
            <a:r>
              <a:rPr lang="ja-JP" altLang="en-US" sz="2533" spc="-7" dirty="0">
                <a:latin typeface="Meiryo UI"/>
                <a:cs typeface="Meiryo UI"/>
              </a:rPr>
              <a:t>　参照</a:t>
            </a:r>
            <a:endParaRPr lang="en-US" sz="2533" spc="-7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lang="en-US" altLang="ja-JP" sz="2533" dirty="0">
                <a:latin typeface="Meiryo UI"/>
                <a:cs typeface="Meiryo UI"/>
              </a:rPr>
              <a:t> IEEE</a:t>
            </a:r>
            <a:r>
              <a:rPr lang="ja-JP" altLang="en-US" sz="2533" dirty="0">
                <a:latin typeface="Meiryo UI"/>
                <a:cs typeface="Meiryo UI"/>
              </a:rPr>
              <a:t>ジャパン・オフィスに円建て請求書発行を依頼することもできます。</a:t>
            </a:r>
            <a:endParaRPr sz="2533" dirty="0">
              <a:latin typeface="Meiryo UI"/>
              <a:cs typeface="Meiryo UI"/>
            </a:endParaRPr>
          </a:p>
          <a:p>
            <a:pPr>
              <a:lnSpc>
                <a:spcPct val="100000"/>
              </a:lnSpc>
            </a:pPr>
            <a:endParaRPr sz="2333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>
                <a:latin typeface="Meiryo UI"/>
                <a:cs typeface="Meiryo UI"/>
              </a:rPr>
              <a:t>基本特典</a:t>
            </a:r>
            <a:endParaRPr sz="3200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33"/>
              </a:spcBef>
              <a:buFont typeface="Wingdings" panose="05000000000000000000" pitchFamily="2" charset="2"/>
              <a:buChar char="ü"/>
            </a:pP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Conference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割引：主催国際会議がそれぞれ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$100~</a:t>
            </a:r>
            <a:r>
              <a:rPr lang="en-US" sz="2533" b="1" dirty="0">
                <a:solidFill>
                  <a:srgbClr val="C00000"/>
                </a:solidFill>
                <a:latin typeface="Meiryo UI"/>
                <a:cs typeface="Meiryo UI"/>
              </a:rPr>
              <a:t>300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割引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lang="ja-JP" altLang="en-US" sz="2533" b="1" spc="-7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最先端パッケージングに関する</a:t>
            </a:r>
            <a:r>
              <a:rPr lang="en-US" altLang="ja-JP" sz="2533" b="1" spc="-7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webinar</a:t>
            </a:r>
            <a:r>
              <a:rPr lang="ja-JP" altLang="en-US" sz="2533" b="1" spc="-7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の無料参加</a:t>
            </a:r>
            <a:endParaRPr lang="en-US" sz="2533" b="1" spc="-7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/>
            </a:endParaRPr>
          </a:p>
          <a:p>
            <a:pPr marL="963494" indent="-457200"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lang="ja-JP" altLang="en-US" sz="2533" b="1" spc="-7" dirty="0">
                <a:solidFill>
                  <a:srgbClr val="C00000"/>
                </a:solidFill>
                <a:latin typeface="Meiryo UI"/>
                <a:cs typeface="Meiryo UI"/>
              </a:rPr>
              <a:t>主催雑誌</a:t>
            </a:r>
            <a:r>
              <a:rPr lang="en-US" altLang="ja-JP" sz="2533" b="1" spc="-7" dirty="0">
                <a:solidFill>
                  <a:srgbClr val="C00000"/>
                </a:solidFill>
                <a:latin typeface="Meiryo UI"/>
                <a:cs typeface="Meiryo UI"/>
              </a:rPr>
              <a:t>"IEEE Transactions on Components, Packaging and Manufacturing Technology</a:t>
            </a:r>
            <a:r>
              <a:rPr lang="en-US" altLang="ja-JP" sz="2533" b="1" spc="-13" dirty="0">
                <a:solidFill>
                  <a:srgbClr val="C00000"/>
                </a:solidFill>
                <a:latin typeface="Meiryo UI"/>
                <a:cs typeface="Meiryo UI"/>
              </a:rPr>
              <a:t>"</a:t>
            </a:r>
            <a:r>
              <a:rPr lang="ja-JP" altLang="en-US" sz="2533" b="1" spc="-13" dirty="0">
                <a:solidFill>
                  <a:srgbClr val="C00000"/>
                </a:solidFill>
                <a:latin typeface="Meiryo UI"/>
                <a:cs typeface="Meiryo UI"/>
              </a:rPr>
              <a:t>の無</a:t>
            </a:r>
            <a:r>
              <a:rPr lang="ja-JP" altLang="en-US" sz="2533" b="1" spc="-7" dirty="0">
                <a:solidFill>
                  <a:srgbClr val="C00000"/>
                </a:solidFill>
                <a:latin typeface="Meiryo UI"/>
                <a:cs typeface="Meiryo UI"/>
              </a:rPr>
              <a:t>料オン</a:t>
            </a:r>
            <a:r>
              <a:rPr lang="ja-JP" altLang="en-US" sz="2533" b="1" spc="-13" dirty="0">
                <a:solidFill>
                  <a:srgbClr val="C00000"/>
                </a:solidFill>
                <a:latin typeface="Meiryo UI"/>
                <a:cs typeface="Meiryo UI"/>
              </a:rPr>
              <a:t>ライン</a:t>
            </a:r>
            <a:r>
              <a:rPr lang="ja-JP" altLang="en-US" sz="2533" b="1" spc="-7" dirty="0">
                <a:solidFill>
                  <a:srgbClr val="C00000"/>
                </a:solidFill>
                <a:latin typeface="Meiryo UI"/>
                <a:cs typeface="Meiryo UI"/>
              </a:rPr>
              <a:t>購読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3FE500D-A2E9-47EA-91F8-A6DD92545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7" y="5825477"/>
            <a:ext cx="1768147" cy="5917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BE27B29-900A-7687-2AFF-A48849DBA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119" y="48547"/>
            <a:ext cx="5512076" cy="676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303EF76-DA34-43D3-A231-DE1E443197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4F9B5D28-63C7-4A68-BB12-723847006553}"/>
              </a:ext>
            </a:extLst>
          </p:cNvPr>
          <p:cNvSpPr txBox="1">
            <a:spLocks/>
          </p:cNvSpPr>
          <p:nvPr/>
        </p:nvSpPr>
        <p:spPr>
          <a:xfrm>
            <a:off x="217965" y="245567"/>
            <a:ext cx="7156027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altLang="ja-JP" sz="4000" dirty="0"/>
              <a:t>EPS</a:t>
            </a:r>
            <a:r>
              <a:rPr lang="ja-JP" altLang="en-US" sz="4000" spc="-100" dirty="0"/>
              <a:t> </a:t>
            </a:r>
            <a:r>
              <a:rPr lang="en-US" altLang="ja-JP" sz="4000" spc="-7" dirty="0"/>
              <a:t>Japan</a:t>
            </a:r>
            <a:r>
              <a:rPr lang="ja-JP" altLang="en-US" sz="4000" spc="7" dirty="0">
                <a:latin typeface="ＭＳ ゴシック"/>
                <a:cs typeface="ＭＳ ゴシック"/>
              </a:rPr>
              <a:t>会</a:t>
            </a:r>
            <a:r>
              <a:rPr lang="ja-JP" altLang="en-US" sz="4000" spc="-7" dirty="0">
                <a:latin typeface="ＭＳ ゴシック"/>
                <a:cs typeface="ＭＳ ゴシック"/>
              </a:rPr>
              <a:t>員だけ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の</a:t>
            </a:r>
            <a:r>
              <a:rPr lang="ja-JP" altLang="en-US" sz="4000" spc="-7" dirty="0">
                <a:latin typeface="ＭＳ ゴシック"/>
                <a:cs typeface="ＭＳ ゴシック"/>
              </a:rPr>
              <a:t>追加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特典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1A8A433-2DE4-43F8-BB8D-41B10B42EA11}"/>
              </a:ext>
            </a:extLst>
          </p:cNvPr>
          <p:cNvSpPr txBox="1"/>
          <p:nvPr/>
        </p:nvSpPr>
        <p:spPr>
          <a:xfrm>
            <a:off x="264740" y="804799"/>
            <a:ext cx="11709295" cy="5210636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10" indent="-372524">
              <a:lnSpc>
                <a:spcPct val="100000"/>
              </a:lnSpc>
              <a:spcBef>
                <a:spcPts val="43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>
                <a:latin typeface="Meiryo UI"/>
                <a:cs typeface="Meiryo UI"/>
              </a:rPr>
              <a:t>イブニングミーティングへの無料招待</a:t>
            </a:r>
            <a:endParaRPr sz="3200" dirty="0">
              <a:latin typeface="Meiryo UI"/>
              <a:cs typeface="Meiryo UI"/>
            </a:endParaRPr>
          </a:p>
          <a:p>
            <a:pPr marL="506294">
              <a:lnSpc>
                <a:spcPct val="100000"/>
              </a:lnSpc>
              <a:spcBef>
                <a:spcPts val="233"/>
              </a:spcBef>
            </a:pPr>
            <a:r>
              <a:rPr sz="2533" spc="-7" dirty="0">
                <a:latin typeface="Meiryo UI"/>
                <a:cs typeface="Meiryo UI"/>
              </a:rPr>
              <a:t>～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第一線の研究者による、実装周辺領域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も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含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む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先</a:t>
            </a:r>
            <a:r>
              <a:rPr sz="2533" b="1" spc="27" dirty="0">
                <a:solidFill>
                  <a:srgbClr val="C00000"/>
                </a:solidFill>
                <a:latin typeface="Meiryo UI"/>
                <a:cs typeface="Meiryo UI"/>
              </a:rPr>
              <a:t>端</a:t>
            </a: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R&amp;D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技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術のレビ</a:t>
            </a: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ュー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年4回</a:t>
            </a:r>
            <a:r>
              <a:rPr sz="2533" spc="-7" dirty="0">
                <a:latin typeface="Meiryo UI"/>
                <a:cs typeface="Meiryo UI"/>
              </a:rPr>
              <a:t>：202</a:t>
            </a:r>
            <a:r>
              <a:rPr lang="en-US" altLang="ja-JP" sz="2533" spc="-7" dirty="0">
                <a:latin typeface="Meiryo UI"/>
                <a:cs typeface="Meiryo UI"/>
              </a:rPr>
              <a:t>5</a:t>
            </a:r>
            <a:r>
              <a:rPr sz="2533" spc="-7" dirty="0">
                <a:latin typeface="Meiryo UI"/>
                <a:cs typeface="Meiryo UI"/>
              </a:rPr>
              <a:t>年は</a:t>
            </a:r>
            <a:r>
              <a:rPr sz="2533" spc="20" dirty="0">
                <a:latin typeface="Meiryo UI"/>
                <a:cs typeface="Meiryo UI"/>
              </a:rPr>
              <a:t> </a:t>
            </a:r>
            <a:r>
              <a:rPr sz="2533" spc="-13" dirty="0">
                <a:latin typeface="Meiryo UI"/>
                <a:cs typeface="Meiryo UI"/>
              </a:rPr>
              <a:t>3/</a:t>
            </a:r>
            <a:r>
              <a:rPr lang="en-US" altLang="ja-JP" sz="2533" spc="-13" dirty="0">
                <a:latin typeface="Meiryo UI"/>
                <a:cs typeface="Meiryo UI"/>
              </a:rPr>
              <a:t>7</a:t>
            </a:r>
            <a:r>
              <a:rPr sz="2533" spc="-7" dirty="0">
                <a:latin typeface="Meiryo UI"/>
                <a:cs typeface="Meiryo UI"/>
              </a:rPr>
              <a:t>、</a:t>
            </a:r>
            <a:r>
              <a:rPr lang="en-US" sz="2533" spc="-13" dirty="0">
                <a:latin typeface="Meiryo UI"/>
                <a:cs typeface="Meiryo UI"/>
              </a:rPr>
              <a:t>7</a:t>
            </a:r>
            <a:r>
              <a:rPr sz="2533" spc="-13" dirty="0">
                <a:latin typeface="Meiryo UI"/>
                <a:cs typeface="Meiryo UI"/>
              </a:rPr>
              <a:t>/</a:t>
            </a:r>
            <a:r>
              <a:rPr lang="en-US" altLang="ja-JP" sz="2533" spc="-13" dirty="0">
                <a:latin typeface="Meiryo UI"/>
                <a:cs typeface="Meiryo UI"/>
              </a:rPr>
              <a:t>17</a:t>
            </a:r>
            <a:r>
              <a:rPr sz="2533" spc="-7" dirty="0">
                <a:latin typeface="Meiryo UI"/>
                <a:cs typeface="Meiryo UI"/>
              </a:rPr>
              <a:t>、</a:t>
            </a:r>
            <a:r>
              <a:rPr lang="en-US" sz="2533" spc="-13" dirty="0">
                <a:latin typeface="Meiryo UI"/>
                <a:cs typeface="Meiryo UI"/>
              </a:rPr>
              <a:t>9</a:t>
            </a:r>
            <a:r>
              <a:rPr sz="2533" spc="-13" dirty="0">
                <a:latin typeface="Meiryo UI"/>
                <a:cs typeface="Meiryo UI"/>
              </a:rPr>
              <a:t>/</a:t>
            </a:r>
            <a:r>
              <a:rPr lang="en-US" altLang="ja-JP" sz="2533" spc="-13" dirty="0">
                <a:latin typeface="Meiryo UI"/>
                <a:cs typeface="Meiryo UI"/>
              </a:rPr>
              <a:t>19 of 9/26</a:t>
            </a:r>
            <a:r>
              <a:rPr sz="2533" spc="-7" dirty="0">
                <a:latin typeface="Meiryo UI"/>
                <a:cs typeface="Meiryo UI"/>
              </a:rPr>
              <a:t>、</a:t>
            </a:r>
            <a:r>
              <a:rPr sz="2533" spc="-13" dirty="0">
                <a:latin typeface="Meiryo UI"/>
                <a:cs typeface="Meiryo UI"/>
              </a:rPr>
              <a:t>1</a:t>
            </a:r>
            <a:r>
              <a:rPr lang="en-US" altLang="ja-JP" sz="2533" spc="-13" dirty="0">
                <a:latin typeface="Meiryo UI"/>
                <a:cs typeface="Meiryo UI"/>
              </a:rPr>
              <a:t>1</a:t>
            </a:r>
            <a:r>
              <a:rPr sz="2533" spc="-13" dirty="0">
                <a:latin typeface="Meiryo UI"/>
                <a:cs typeface="Meiryo UI"/>
              </a:rPr>
              <a:t>/</a:t>
            </a:r>
            <a:r>
              <a:rPr lang="en-US" altLang="ja-JP" sz="2533" spc="-13" dirty="0">
                <a:latin typeface="Meiryo UI"/>
                <a:cs typeface="Meiryo UI"/>
              </a:rPr>
              <a:t>28</a:t>
            </a:r>
            <a:r>
              <a:rPr sz="2533" spc="-27" dirty="0">
                <a:latin typeface="Meiryo UI"/>
                <a:cs typeface="Meiryo UI"/>
              </a:rPr>
              <a:t> </a:t>
            </a:r>
            <a:r>
              <a:rPr sz="2533" spc="-7" dirty="0">
                <a:latin typeface="Meiryo UI"/>
                <a:cs typeface="Meiryo UI"/>
              </a:rPr>
              <a:t>を予定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lang="ja-JP" altLang="en-US" sz="2533" spc="-7" dirty="0">
                <a:latin typeface="Meiryo UI"/>
                <a:cs typeface="Meiryo UI"/>
              </a:rPr>
              <a:t>会場</a:t>
            </a:r>
            <a:r>
              <a:rPr sz="2533" spc="-20" dirty="0">
                <a:latin typeface="Meiryo UI"/>
                <a:cs typeface="Meiryo UI"/>
              </a:rPr>
              <a:t>：</a:t>
            </a:r>
            <a:r>
              <a:rPr sz="2533" spc="-7" dirty="0" err="1">
                <a:latin typeface="Meiryo UI"/>
                <a:cs typeface="Meiryo UI"/>
              </a:rPr>
              <a:t>東京</a:t>
            </a:r>
            <a:r>
              <a:rPr sz="2533" spc="-20" dirty="0" err="1">
                <a:latin typeface="Meiryo UI"/>
                <a:cs typeface="Meiryo UI"/>
              </a:rPr>
              <a:t>エ</a:t>
            </a:r>
            <a:r>
              <a:rPr sz="2533" spc="-7" dirty="0" err="1">
                <a:latin typeface="Meiryo UI"/>
                <a:cs typeface="Meiryo UI"/>
              </a:rPr>
              <a:t>リア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＋</a:t>
            </a:r>
            <a:r>
              <a:rPr sz="2533" b="1" spc="-20" dirty="0" err="1">
                <a:solidFill>
                  <a:srgbClr val="C00000"/>
                </a:solidFill>
                <a:latin typeface="Meiryo UI"/>
                <a:cs typeface="Meiryo UI"/>
              </a:rPr>
              <a:t>ウ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ェブ配信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参加費</a:t>
            </a:r>
            <a:r>
              <a:rPr sz="2533" b="1" spc="-13" dirty="0" err="1">
                <a:solidFill>
                  <a:srgbClr val="C00000"/>
                </a:solidFill>
                <a:latin typeface="Meiryo UI"/>
                <a:cs typeface="Meiryo UI"/>
              </a:rPr>
              <a:t>：EPS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会員</a:t>
            </a:r>
            <a:r>
              <a:rPr sz="2533" b="1" spc="20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¥0</a:t>
            </a: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533" b="1" spc="-7" dirty="0">
                <a:latin typeface="Meiryo UI"/>
                <a:cs typeface="Meiryo UI"/>
              </a:rPr>
              <a:t>（</a:t>
            </a:r>
            <a:r>
              <a:rPr sz="2533" b="1" spc="-7" dirty="0" err="1">
                <a:latin typeface="Meiryo UI"/>
                <a:cs typeface="Meiryo UI"/>
              </a:rPr>
              <a:t>通常：他</a:t>
            </a:r>
            <a:r>
              <a:rPr sz="2533" b="1" spc="-20" dirty="0" err="1">
                <a:latin typeface="Meiryo UI"/>
                <a:cs typeface="Meiryo UI"/>
              </a:rPr>
              <a:t>の</a:t>
            </a:r>
            <a:r>
              <a:rPr sz="2533" b="1" spc="-13" dirty="0" err="1">
                <a:latin typeface="Meiryo UI"/>
                <a:cs typeface="Meiryo UI"/>
              </a:rPr>
              <a:t>IEEE</a:t>
            </a:r>
            <a:r>
              <a:rPr sz="2533" b="1" spc="-7" dirty="0" err="1">
                <a:latin typeface="Meiryo UI"/>
                <a:cs typeface="Meiryo UI"/>
              </a:rPr>
              <a:t>会員</a:t>
            </a:r>
            <a:r>
              <a:rPr sz="2533" b="1" spc="33" dirty="0">
                <a:latin typeface="Meiryo UI"/>
                <a:cs typeface="Meiryo UI"/>
              </a:rPr>
              <a:t> </a:t>
            </a:r>
            <a:r>
              <a:rPr sz="2533" b="1" spc="-7" dirty="0">
                <a:latin typeface="Meiryo UI"/>
                <a:cs typeface="Meiryo UI"/>
              </a:rPr>
              <a:t>¥</a:t>
            </a:r>
            <a:r>
              <a:rPr lang="en-US" sz="2533" b="1" spc="-7" dirty="0">
                <a:latin typeface="Meiryo UI"/>
                <a:cs typeface="Meiryo UI"/>
              </a:rPr>
              <a:t>1</a:t>
            </a:r>
            <a:r>
              <a:rPr sz="2533" b="1" spc="-7" dirty="0">
                <a:latin typeface="Meiryo UI"/>
                <a:cs typeface="Meiryo UI"/>
              </a:rPr>
              <a:t>,000/</a:t>
            </a:r>
            <a:r>
              <a:rPr lang="en-US" altLang="ja-JP" sz="2533" b="1" spc="-13" dirty="0">
                <a:latin typeface="Meiryo UI"/>
                <a:cs typeface="Meiryo UI"/>
              </a:rPr>
              <a:t> JIEP</a:t>
            </a:r>
            <a:r>
              <a:rPr lang="ja-JP" altLang="en-US" sz="2533" b="1" spc="-7" dirty="0">
                <a:latin typeface="Meiryo UI"/>
                <a:cs typeface="Meiryo UI"/>
              </a:rPr>
              <a:t>会員</a:t>
            </a:r>
            <a:r>
              <a:rPr lang="en-US" altLang="ja-JP" sz="2533" b="1" spc="-7" dirty="0">
                <a:latin typeface="Meiryo UI"/>
                <a:cs typeface="Meiryo UI"/>
              </a:rPr>
              <a:t>¥3,000</a:t>
            </a:r>
            <a:br>
              <a:rPr lang="en-US" sz="2533" b="1" spc="-7" dirty="0">
                <a:latin typeface="Meiryo UI"/>
                <a:cs typeface="Meiryo UI"/>
              </a:rPr>
            </a:br>
            <a:r>
              <a:rPr lang="en-US" sz="2533" b="1" spc="-7" dirty="0">
                <a:latin typeface="Meiryo UI"/>
                <a:cs typeface="Meiryo UI"/>
              </a:rPr>
              <a:t>                                                       </a:t>
            </a:r>
            <a:r>
              <a:rPr sz="2533" b="1" spc="-13" dirty="0">
                <a:latin typeface="Meiryo UI"/>
                <a:cs typeface="Meiryo UI"/>
              </a:rPr>
              <a:t> </a:t>
            </a:r>
            <a:r>
              <a:rPr sz="2533" b="1" spc="-7" dirty="0" err="1">
                <a:latin typeface="Meiryo UI"/>
                <a:cs typeface="Meiryo UI"/>
              </a:rPr>
              <a:t>一般</a:t>
            </a:r>
            <a:r>
              <a:rPr sz="2533" b="1" spc="7" dirty="0">
                <a:latin typeface="Meiryo UI"/>
                <a:cs typeface="Meiryo UI"/>
              </a:rPr>
              <a:t> </a:t>
            </a:r>
            <a:r>
              <a:rPr sz="2533" b="1" spc="-80" dirty="0">
                <a:latin typeface="Meiryo UI"/>
                <a:cs typeface="Meiryo UI"/>
              </a:rPr>
              <a:t>¥</a:t>
            </a:r>
            <a:r>
              <a:rPr lang="en-US" sz="2533" b="1" spc="-80" dirty="0">
                <a:latin typeface="Meiryo UI"/>
                <a:cs typeface="Meiryo UI"/>
              </a:rPr>
              <a:t>4</a:t>
            </a:r>
            <a:r>
              <a:rPr sz="2533" b="1" spc="-80" dirty="0">
                <a:latin typeface="Meiryo UI"/>
                <a:cs typeface="Meiryo UI"/>
              </a:rPr>
              <a:t>,000）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spc="-13" dirty="0" err="1">
                <a:latin typeface="Meiryo UI"/>
                <a:cs typeface="Meiryo UI"/>
              </a:rPr>
              <a:t>これまでの主なトピックス</a:t>
            </a:r>
            <a:endParaRPr sz="2533" dirty="0">
              <a:latin typeface="Meiryo UI"/>
              <a:cs typeface="Meiryo UI"/>
            </a:endParaRPr>
          </a:p>
          <a:p>
            <a:pPr marL="1290296" indent="-342900">
              <a:lnSpc>
                <a:spcPct val="100000"/>
              </a:lnSpc>
              <a:spcBef>
                <a:spcPts val="267"/>
              </a:spcBef>
              <a:buFont typeface="Wingdings" panose="05000000000000000000" pitchFamily="2" charset="2"/>
              <a:buChar char="ü"/>
            </a:pP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次世代半導体パッケージ、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パ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ワ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ーデ</a:t>
            </a:r>
            <a:r>
              <a:rPr sz="2267" spc="-2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バ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イ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ス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実</a:t>
            </a:r>
            <a:r>
              <a:rPr sz="2267" spc="-2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装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HPC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実装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冷却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先端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ス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マホの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パ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ッ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ケ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ージ、微細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接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合</a:t>
            </a: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ECTC</a:t>
            </a: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での発表紹介、マテリアルズ・インフォマティクス、</a:t>
            </a:r>
            <a:r>
              <a:rPr lang="en-US" altLang="ja-JP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AI</a:t>
            </a: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・計測インフォマティクス</a:t>
            </a:r>
            <a:endParaRPr lang="en-US" sz="2267" dirty="0">
              <a:latin typeface="Meiryo UI" panose="020B0604030504040204" pitchFamily="50" charset="-128"/>
              <a:ea typeface="Meiryo UI" panose="020B0604030504040204" pitchFamily="50" charset="-128"/>
              <a:cs typeface="Meiryo UI"/>
            </a:endParaRPr>
          </a:p>
          <a:p>
            <a:pPr marL="1290296" indent="-342900">
              <a:lnSpc>
                <a:spcPct val="100000"/>
              </a:lnSpc>
              <a:spcBef>
                <a:spcPts val="260"/>
              </a:spcBef>
              <a:buFont typeface="Wingdings" panose="05000000000000000000" pitchFamily="2" charset="2"/>
              <a:buChar char="ü"/>
            </a:pP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海外講演者による新規技術の紹介</a:t>
            </a:r>
            <a:endParaRPr sz="2267" dirty="0">
              <a:latin typeface="Meiryo UI" panose="020B0604030504040204" pitchFamily="50" charset="-128"/>
              <a:ea typeface="Meiryo UI" panose="020B0604030504040204" pitchFamily="50" charset="-128"/>
              <a:cs typeface="Meiryo UI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7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spc="-7" dirty="0">
                <a:latin typeface="Meiryo UI"/>
                <a:cs typeface="Meiryo UI"/>
              </a:rPr>
              <a:t>主な</a:t>
            </a:r>
            <a:r>
              <a:rPr sz="3200" b="1" dirty="0">
                <a:latin typeface="Meiryo UI"/>
                <a:cs typeface="Meiryo UI"/>
              </a:rPr>
              <a:t>JIEP主催会</a:t>
            </a:r>
            <a:r>
              <a:rPr sz="3200" b="1" spc="-13" dirty="0">
                <a:latin typeface="Meiryo UI"/>
                <a:cs typeface="Meiryo UI"/>
              </a:rPr>
              <a:t>議</a:t>
            </a:r>
            <a:r>
              <a:rPr sz="3200" b="1" dirty="0">
                <a:latin typeface="Meiryo UI"/>
                <a:cs typeface="Meiryo UI"/>
              </a:rPr>
              <a:t>・研</a:t>
            </a:r>
            <a:r>
              <a:rPr sz="3200" b="1" spc="-13" dirty="0">
                <a:latin typeface="Meiryo UI"/>
                <a:cs typeface="Meiryo UI"/>
              </a:rPr>
              <a:t>究</a:t>
            </a:r>
            <a:r>
              <a:rPr sz="3200" b="1" dirty="0">
                <a:latin typeface="Meiryo UI"/>
                <a:cs typeface="Meiryo UI"/>
              </a:rPr>
              <a:t>会参加</a:t>
            </a:r>
            <a:r>
              <a:rPr sz="3200" b="1" spc="-13" dirty="0">
                <a:latin typeface="Meiryo UI"/>
                <a:cs typeface="Meiryo UI"/>
              </a:rPr>
              <a:t>費</a:t>
            </a:r>
            <a:r>
              <a:rPr sz="3200" b="1" spc="-7" dirty="0">
                <a:latin typeface="Meiryo UI"/>
                <a:cs typeface="Meiryo UI"/>
              </a:rPr>
              <a:t>の</a:t>
            </a:r>
            <a:r>
              <a:rPr sz="3200" b="1" spc="-20" dirty="0">
                <a:latin typeface="Meiryo UI"/>
                <a:cs typeface="Meiryo UI"/>
              </a:rPr>
              <a:t>協</a:t>
            </a:r>
            <a:r>
              <a:rPr sz="3200" b="1" dirty="0">
                <a:latin typeface="Meiryo UI"/>
                <a:cs typeface="Meiryo UI"/>
              </a:rPr>
              <a:t>賛割引</a:t>
            </a:r>
            <a:endParaRPr sz="3200" dirty="0">
              <a:latin typeface="Meiryo UI"/>
              <a:cs typeface="Meiryo UI"/>
            </a:endParaRPr>
          </a:p>
          <a:p>
            <a:pPr marL="849194" indent="-3429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ICEP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、講演大会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、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MES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、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な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ど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（2,000～5,000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円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割引</a:t>
            </a:r>
            <a:r>
              <a:rPr lang="ja-JP" altLang="en-US" sz="2400" b="1" dirty="0">
                <a:solidFill>
                  <a:srgbClr val="C00000"/>
                </a:solidFill>
                <a:latin typeface="Meiryo UI"/>
                <a:cs typeface="Meiryo UI"/>
              </a:rPr>
              <a:t>）</a:t>
            </a:r>
            <a:endParaRPr sz="2400" dirty="0">
              <a:latin typeface="Meiryo UI"/>
              <a:cs typeface="Meiryo UI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7D39E8-2C15-4C2D-9D60-EF821EFF8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92072"/>
            <a:ext cx="1768147" cy="5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1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F3C7394-2800-57F9-2DD3-CC8F0B015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3D8DFC3-C0DE-22E9-536D-7FA3D82BD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0" y="350762"/>
            <a:ext cx="9272790" cy="60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1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25070E-41EF-4FFF-86FB-25B3A67FC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855D0717-F0E2-4AA8-9078-CABAC51DF682}"/>
              </a:ext>
            </a:extLst>
          </p:cNvPr>
          <p:cNvSpPr txBox="1">
            <a:spLocks/>
          </p:cNvSpPr>
          <p:nvPr/>
        </p:nvSpPr>
        <p:spPr>
          <a:xfrm>
            <a:off x="217966" y="359326"/>
            <a:ext cx="9275233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ja-JP" altLang="en-US" sz="4000" spc="-7" dirty="0">
                <a:latin typeface="ＭＳ ゴシック"/>
                <a:cs typeface="ＭＳ ゴシック"/>
              </a:rPr>
              <a:t>その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他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、数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字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に表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れ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ない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加</a:t>
            </a:r>
            <a:r>
              <a:rPr lang="ja-JP" altLang="en-US" sz="4000" spc="-7" dirty="0">
                <a:latin typeface="ＭＳ ゴシック"/>
                <a:cs typeface="ＭＳ ゴシック"/>
              </a:rPr>
              <a:t>入メ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リ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ッ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ト</a:t>
            </a: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8E2C4CE3-E719-4750-92A6-96CA160D931B}"/>
              </a:ext>
            </a:extLst>
          </p:cNvPr>
          <p:cNvSpPr/>
          <p:nvPr/>
        </p:nvSpPr>
        <p:spPr>
          <a:xfrm>
            <a:off x="217966" y="3995057"/>
            <a:ext cx="11647560" cy="1793094"/>
          </a:xfrm>
          <a:custGeom>
            <a:avLst/>
            <a:gdLst/>
            <a:ahLst/>
            <a:cxnLst/>
            <a:rect l="l" t="t" r="r" b="b"/>
            <a:pathLst>
              <a:path w="8959850" h="1196339">
                <a:moveTo>
                  <a:pt x="0" y="199389"/>
                </a:moveTo>
                <a:lnTo>
                  <a:pt x="5265" y="153675"/>
                </a:lnTo>
                <a:lnTo>
                  <a:pt x="20265" y="111708"/>
                </a:lnTo>
                <a:lnTo>
                  <a:pt x="43803" y="74686"/>
                </a:lnTo>
                <a:lnTo>
                  <a:pt x="74681" y="43807"/>
                </a:lnTo>
                <a:lnTo>
                  <a:pt x="111702" y="20268"/>
                </a:lnTo>
                <a:lnTo>
                  <a:pt x="153671" y="5266"/>
                </a:lnTo>
                <a:lnTo>
                  <a:pt x="199390" y="0"/>
                </a:lnTo>
                <a:lnTo>
                  <a:pt x="8760206" y="0"/>
                </a:lnTo>
                <a:lnTo>
                  <a:pt x="8805920" y="5266"/>
                </a:lnTo>
                <a:lnTo>
                  <a:pt x="8847887" y="20268"/>
                </a:lnTo>
                <a:lnTo>
                  <a:pt x="8884909" y="43807"/>
                </a:lnTo>
                <a:lnTo>
                  <a:pt x="8915788" y="74686"/>
                </a:lnTo>
                <a:lnTo>
                  <a:pt x="8939327" y="111708"/>
                </a:lnTo>
                <a:lnTo>
                  <a:pt x="8954329" y="153675"/>
                </a:lnTo>
                <a:lnTo>
                  <a:pt x="8959595" y="199389"/>
                </a:lnTo>
                <a:lnTo>
                  <a:pt x="8959595" y="996937"/>
                </a:lnTo>
                <a:lnTo>
                  <a:pt x="8954329" y="1042660"/>
                </a:lnTo>
                <a:lnTo>
                  <a:pt x="8939327" y="1084632"/>
                </a:lnTo>
                <a:lnTo>
                  <a:pt x="8915788" y="1121656"/>
                </a:lnTo>
                <a:lnTo>
                  <a:pt x="8884909" y="1152535"/>
                </a:lnTo>
                <a:lnTo>
                  <a:pt x="8847887" y="1176073"/>
                </a:lnTo>
                <a:lnTo>
                  <a:pt x="8805920" y="1191074"/>
                </a:lnTo>
                <a:lnTo>
                  <a:pt x="8760206" y="1196339"/>
                </a:lnTo>
                <a:lnTo>
                  <a:pt x="199390" y="1196339"/>
                </a:lnTo>
                <a:lnTo>
                  <a:pt x="153671" y="1191074"/>
                </a:lnTo>
                <a:lnTo>
                  <a:pt x="111702" y="1176073"/>
                </a:lnTo>
                <a:lnTo>
                  <a:pt x="74681" y="1152535"/>
                </a:lnTo>
                <a:lnTo>
                  <a:pt x="43803" y="1121656"/>
                </a:lnTo>
                <a:lnTo>
                  <a:pt x="20265" y="1084632"/>
                </a:lnTo>
                <a:lnTo>
                  <a:pt x="5265" y="1042660"/>
                </a:lnTo>
                <a:lnTo>
                  <a:pt x="0" y="996937"/>
                </a:lnTo>
                <a:lnTo>
                  <a:pt x="0" y="199389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908">
            <a:solidFill>
              <a:srgbClr val="2E528F"/>
            </a:solidFill>
          </a:ln>
        </p:spPr>
        <p:txBody>
          <a:bodyPr wrap="square" lIns="0" tIns="0" rIns="0" bIns="0" rtlCol="0"/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0311A449-534D-4D57-8A16-F6491C0F98F4}"/>
              </a:ext>
            </a:extLst>
          </p:cNvPr>
          <p:cNvSpPr txBox="1"/>
          <p:nvPr/>
        </p:nvSpPr>
        <p:spPr>
          <a:xfrm>
            <a:off x="326475" y="1075265"/>
            <a:ext cx="11489267" cy="4658360"/>
          </a:xfrm>
          <a:prstGeom prst="rect">
            <a:avLst/>
          </a:prstGeom>
        </p:spPr>
        <p:txBody>
          <a:bodyPr vert="horz" wrap="square" lIns="0" tIns="6011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029" indent="-372524">
              <a:lnSpc>
                <a:spcPct val="100000"/>
              </a:lnSpc>
              <a:spcBef>
                <a:spcPts val="47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712029" algn="l"/>
                <a:tab pos="712876" algn="l"/>
              </a:tabLst>
            </a:pPr>
            <a:r>
              <a:rPr sz="3200" b="1" dirty="0">
                <a:latin typeface="Meiryo UI"/>
                <a:cs typeface="Meiryo UI"/>
              </a:rPr>
              <a:t>一般会</a:t>
            </a:r>
            <a:r>
              <a:rPr sz="3200" b="1" spc="7" dirty="0">
                <a:latin typeface="Meiryo UI"/>
                <a:cs typeface="Meiryo UI"/>
              </a:rPr>
              <a:t>員</a:t>
            </a:r>
            <a:r>
              <a:rPr sz="3200" b="1" spc="-7" dirty="0">
                <a:latin typeface="Meiryo UI"/>
                <a:cs typeface="Meiryo UI"/>
              </a:rPr>
              <a:t>なら、</a:t>
            </a:r>
            <a:endParaRPr sz="32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53"/>
              </a:spcBef>
              <a:buFont typeface="Wingdings" panose="05000000000000000000" pitchFamily="2" charset="2"/>
              <a:buChar char="ü"/>
            </a:pPr>
            <a:r>
              <a:rPr sz="2400" dirty="0" err="1">
                <a:latin typeface="Meiryo UI"/>
                <a:cs typeface="Meiryo UI"/>
              </a:rPr>
              <a:t>組織の枠</a:t>
            </a:r>
            <a:r>
              <a:rPr sz="2400" spc="-13" dirty="0" err="1">
                <a:latin typeface="Meiryo UI"/>
                <a:cs typeface="Meiryo UI"/>
              </a:rPr>
              <a:t>を</a:t>
            </a:r>
            <a:r>
              <a:rPr sz="2400" dirty="0" err="1">
                <a:latin typeface="Meiryo UI"/>
                <a:cs typeface="Meiryo UI"/>
              </a:rPr>
              <a:t>超えた交流</a:t>
            </a:r>
            <a:r>
              <a:rPr sz="2400" spc="7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 オープンイノ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ベ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ー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シ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ョン推進、転職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足掛かり</a:t>
            </a:r>
            <a:endParaRPr sz="2400" dirty="0">
              <a:latin typeface="Meiryo UI"/>
              <a:cs typeface="Meiryo UI"/>
            </a:endParaRPr>
          </a:p>
          <a:p>
            <a:pPr marL="712029" indent="-372524">
              <a:lnSpc>
                <a:spcPct val="100000"/>
              </a:lnSpc>
              <a:spcBef>
                <a:spcPts val="679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712029" algn="l"/>
                <a:tab pos="712876" algn="l"/>
              </a:tabLst>
            </a:pPr>
            <a:r>
              <a:rPr sz="3200" b="1" spc="-7" dirty="0">
                <a:latin typeface="Meiryo UI"/>
                <a:cs typeface="Meiryo UI"/>
              </a:rPr>
              <a:t>さら</a:t>
            </a:r>
            <a:r>
              <a:rPr sz="3200" b="1" dirty="0">
                <a:latin typeface="Meiryo UI"/>
                <a:cs typeface="Meiryo UI"/>
              </a:rPr>
              <a:t>に</a:t>
            </a:r>
            <a:r>
              <a:rPr sz="3200" b="1" spc="-13" dirty="0">
                <a:latin typeface="Meiryo UI"/>
                <a:cs typeface="Meiryo UI"/>
              </a:rPr>
              <a:t> </a:t>
            </a:r>
            <a:r>
              <a:rPr sz="3200" b="1" dirty="0">
                <a:latin typeface="Meiryo UI"/>
                <a:cs typeface="Meiryo UI"/>
              </a:rPr>
              <a:t>委員（現</a:t>
            </a:r>
            <a:r>
              <a:rPr lang="en-US" altLang="ja-JP" sz="3200" b="1" spc="-7" dirty="0">
                <a:latin typeface="Meiryo UI"/>
                <a:cs typeface="Meiryo UI"/>
              </a:rPr>
              <a:t>33</a:t>
            </a:r>
            <a:r>
              <a:rPr sz="3200" b="1" dirty="0">
                <a:latin typeface="Meiryo UI"/>
                <a:cs typeface="Meiryo UI"/>
              </a:rPr>
              <a:t>名）になる</a:t>
            </a:r>
            <a:r>
              <a:rPr sz="3200" b="1" spc="-7" dirty="0">
                <a:latin typeface="Meiryo UI"/>
                <a:cs typeface="Meiryo UI"/>
              </a:rPr>
              <a:t>と、</a:t>
            </a:r>
            <a:endParaRPr sz="32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53"/>
              </a:spcBef>
              <a:buFont typeface="Wingdings" panose="05000000000000000000" pitchFamily="2" charset="2"/>
              <a:buChar char="ü"/>
            </a:pPr>
            <a:r>
              <a:rPr sz="2400" dirty="0" err="1">
                <a:latin typeface="Meiryo UI"/>
                <a:cs typeface="Meiryo UI"/>
              </a:rPr>
              <a:t>業界キ</a:t>
            </a:r>
            <a:r>
              <a:rPr sz="2400" spc="-13" dirty="0" err="1">
                <a:latin typeface="Meiryo UI"/>
                <a:cs typeface="Meiryo UI"/>
              </a:rPr>
              <a:t>ー</a:t>
            </a:r>
            <a:r>
              <a:rPr sz="2400" dirty="0" err="1">
                <a:latin typeface="Meiryo UI"/>
                <a:cs typeface="Meiryo UI"/>
              </a:rPr>
              <a:t>パ</a:t>
            </a:r>
            <a:r>
              <a:rPr sz="2400" spc="-13" dirty="0" err="1">
                <a:latin typeface="Meiryo UI"/>
                <a:cs typeface="Meiryo UI"/>
              </a:rPr>
              <a:t>ー</a:t>
            </a:r>
            <a:r>
              <a:rPr sz="2400" dirty="0" err="1">
                <a:latin typeface="Meiryo UI"/>
                <a:cs typeface="Meiryo UI"/>
              </a:rPr>
              <a:t>ソンと</a:t>
            </a:r>
            <a:r>
              <a:rPr sz="2400" spc="-13" dirty="0" err="1">
                <a:latin typeface="Meiryo UI"/>
                <a:cs typeface="Meiryo UI"/>
              </a:rPr>
              <a:t>の</a:t>
            </a:r>
            <a:r>
              <a:rPr sz="2400" dirty="0" err="1">
                <a:latin typeface="Meiryo UI"/>
                <a:cs typeface="Meiryo UI"/>
              </a:rPr>
              <a:t>交流</a:t>
            </a:r>
            <a:r>
              <a:rPr sz="2400" spc="47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 ビジネ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ス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チ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ャ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ン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ス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拡大、海外展開へ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入り口</a:t>
            </a:r>
            <a:endParaRPr sz="24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400" spc="-7" dirty="0" err="1">
                <a:latin typeface="Meiryo UI"/>
                <a:cs typeface="Meiryo UI"/>
              </a:rPr>
              <a:t>HIR</a:t>
            </a:r>
            <a:r>
              <a:rPr sz="2400" dirty="0" err="1">
                <a:latin typeface="Meiryo UI"/>
                <a:cs typeface="Meiryo UI"/>
              </a:rPr>
              <a:t>活動な</a:t>
            </a:r>
            <a:r>
              <a:rPr sz="2400" spc="-13" dirty="0" err="1">
                <a:latin typeface="Meiryo UI"/>
                <a:cs typeface="Meiryo UI"/>
              </a:rPr>
              <a:t>ど</a:t>
            </a:r>
            <a:r>
              <a:rPr sz="2400" dirty="0" err="1">
                <a:latin typeface="Meiryo UI"/>
                <a:cs typeface="Meiryo UI"/>
              </a:rPr>
              <a:t>学会</a:t>
            </a:r>
            <a:r>
              <a:rPr sz="2400" spc="-13" dirty="0" err="1">
                <a:latin typeface="Meiryo UI"/>
                <a:cs typeface="Meiryo UI"/>
              </a:rPr>
              <a:t>イ</a:t>
            </a:r>
            <a:r>
              <a:rPr sz="2400" spc="-7" dirty="0" err="1">
                <a:latin typeface="Meiryo UI"/>
                <a:cs typeface="Meiryo UI"/>
              </a:rPr>
              <a:t>ベント企画</a:t>
            </a:r>
            <a:r>
              <a:rPr sz="2400" spc="-13" dirty="0" err="1">
                <a:latin typeface="Meiryo UI"/>
                <a:cs typeface="Meiryo UI"/>
              </a:rPr>
              <a:t>へ</a:t>
            </a:r>
            <a:r>
              <a:rPr sz="2400" spc="-7" dirty="0" err="1">
                <a:latin typeface="Meiryo UI"/>
                <a:cs typeface="Meiryo UI"/>
              </a:rPr>
              <a:t>の参</a:t>
            </a:r>
            <a:r>
              <a:rPr sz="2400" dirty="0" err="1">
                <a:latin typeface="Meiryo UI"/>
                <a:cs typeface="Meiryo UI"/>
              </a:rPr>
              <a:t>画</a:t>
            </a:r>
            <a:r>
              <a:rPr sz="2400" spc="47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世界の実装業界の方向性に関与</a:t>
            </a:r>
            <a:endParaRPr sz="24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400" dirty="0" err="1">
                <a:latin typeface="Meiryo UI"/>
                <a:cs typeface="Meiryo UI"/>
              </a:rPr>
              <a:t>委員の肩書</a:t>
            </a:r>
            <a:r>
              <a:rPr sz="2400" spc="-20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 学会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や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研究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会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に参加しや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す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く</a:t>
            </a:r>
            <a:endParaRPr sz="2400" dirty="0">
              <a:latin typeface="Meiryo UI"/>
              <a:cs typeface="Meiryo UI"/>
            </a:endParaRPr>
          </a:p>
          <a:p>
            <a:pPr>
              <a:lnSpc>
                <a:spcPct val="100000"/>
              </a:lnSpc>
              <a:spcBef>
                <a:spcPts val="73"/>
              </a:spcBef>
            </a:pPr>
            <a:endParaRPr sz="2133" dirty="0">
              <a:latin typeface="Meiryo UI"/>
              <a:cs typeface="Meiryo UI"/>
            </a:endParaRPr>
          </a:p>
          <a:p>
            <a:pPr marL="16933">
              <a:lnSpc>
                <a:spcPct val="100000"/>
              </a:lnSpc>
            </a:pPr>
            <a:r>
              <a:rPr sz="2400" dirty="0">
                <a:latin typeface="ＭＳ Ｐゴシック"/>
                <a:cs typeface="ＭＳ Ｐゴシック"/>
              </a:rPr>
              <a:t>・ぜ</a:t>
            </a:r>
            <a:r>
              <a:rPr sz="2400" spc="-7" dirty="0">
                <a:latin typeface="ＭＳ Ｐゴシック"/>
                <a:cs typeface="ＭＳ Ｐゴシック"/>
              </a:rPr>
              <a:t>ひ</a:t>
            </a:r>
            <a:r>
              <a:rPr sz="2400" spc="-7" dirty="0">
                <a:latin typeface="Arial"/>
                <a:cs typeface="Arial"/>
              </a:rPr>
              <a:t>IEEE-EPS</a:t>
            </a:r>
            <a:r>
              <a:rPr sz="2400" spc="-7" dirty="0">
                <a:latin typeface="ＭＳ Ｐゴシック"/>
                <a:cs typeface="ＭＳ Ｐゴシック"/>
              </a:rPr>
              <a:t>にご加入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dirty="0">
                <a:latin typeface="ＭＳ Ｐゴシック"/>
                <a:cs typeface="ＭＳ Ｐゴシック"/>
              </a:rPr>
              <a:t>更新くださ</a:t>
            </a:r>
            <a:r>
              <a:rPr sz="2400" spc="7" dirty="0">
                <a:latin typeface="ＭＳ Ｐゴシック"/>
                <a:cs typeface="ＭＳ Ｐゴシック"/>
              </a:rPr>
              <a:t>い</a:t>
            </a:r>
            <a:r>
              <a:rPr sz="2400" dirty="0">
                <a:latin typeface="ＭＳ Ｐゴシック"/>
                <a:cs typeface="ＭＳ Ｐゴシック"/>
              </a:rPr>
              <a:t>。</a:t>
            </a:r>
          </a:p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400" dirty="0">
                <a:latin typeface="ＭＳ Ｐゴシック"/>
                <a:cs typeface="ＭＳ Ｐゴシック"/>
              </a:rPr>
              <a:t>・委員に関心あ</a:t>
            </a:r>
            <a:r>
              <a:rPr sz="2400" spc="-13" dirty="0">
                <a:latin typeface="ＭＳ Ｐゴシック"/>
                <a:cs typeface="ＭＳ Ｐゴシック"/>
              </a:rPr>
              <a:t>る</a:t>
            </a:r>
            <a:r>
              <a:rPr sz="2400" dirty="0">
                <a:latin typeface="ＭＳ Ｐゴシック"/>
                <a:cs typeface="ＭＳ Ｐゴシック"/>
              </a:rPr>
              <a:t>方は</a:t>
            </a:r>
            <a:r>
              <a:rPr sz="2400" spc="-60" dirty="0">
                <a:latin typeface="ＭＳ Ｐゴシック"/>
                <a:cs typeface="ＭＳ Ｐゴシック"/>
              </a:rPr>
              <a:t> </a:t>
            </a:r>
            <a:r>
              <a:rPr sz="2400" spc="-7" dirty="0">
                <a:latin typeface="Arial"/>
                <a:cs typeface="Arial"/>
              </a:rPr>
              <a:t>Chair</a:t>
            </a:r>
            <a:r>
              <a:rPr sz="2400" dirty="0">
                <a:latin typeface="ＭＳ Ｐゴシック"/>
                <a:cs typeface="ＭＳ Ｐゴシック"/>
              </a:rPr>
              <a:t>宛メール</a:t>
            </a:r>
            <a:r>
              <a:rPr sz="2400" spc="-13" dirty="0">
                <a:latin typeface="ＭＳ Ｐゴシック"/>
                <a:cs typeface="ＭＳ Ｐゴシック"/>
              </a:rPr>
              <a:t>く</a:t>
            </a:r>
            <a:r>
              <a:rPr sz="2400" dirty="0">
                <a:latin typeface="ＭＳ Ｐゴシック"/>
                <a:cs typeface="ＭＳ Ｐゴシック"/>
              </a:rPr>
              <a:t>ださい</a:t>
            </a:r>
            <a:r>
              <a:rPr sz="2400" spc="-7" dirty="0">
                <a:latin typeface="ＭＳ Ｐゴシック"/>
                <a:cs typeface="ＭＳ Ｐゴシック"/>
              </a:rPr>
              <a:t>（</a:t>
            </a:r>
            <a:r>
              <a:rPr sz="2400" spc="-7" dirty="0">
                <a:latin typeface="Arial"/>
                <a:cs typeface="Arial"/>
              </a:rPr>
              <a:t>"IEEE-EPS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7" dirty="0">
                <a:latin typeface="Arial"/>
                <a:cs typeface="Arial"/>
              </a:rPr>
              <a:t>Japan </a:t>
            </a:r>
            <a:r>
              <a:rPr sz="2400" dirty="0">
                <a:latin typeface="Arial"/>
                <a:cs typeface="Arial"/>
              </a:rPr>
              <a:t>&gt; </a:t>
            </a:r>
            <a:r>
              <a:rPr sz="2400" dirty="0">
                <a:latin typeface="ＭＳ Ｐゴシック"/>
                <a:cs typeface="ＭＳ Ｐゴシック"/>
              </a:rPr>
              <a:t>委員</a:t>
            </a:r>
            <a:r>
              <a:rPr sz="2400" spc="-7" dirty="0">
                <a:latin typeface="Arial"/>
                <a:cs typeface="Arial"/>
              </a:rPr>
              <a:t>"</a:t>
            </a:r>
            <a:r>
              <a:rPr sz="2400" spc="-7" dirty="0">
                <a:latin typeface="ＭＳ Ｐゴシック"/>
                <a:cs typeface="ＭＳ Ｐゴシック"/>
              </a:rPr>
              <a:t>にアドレス掲載）</a:t>
            </a:r>
            <a:endParaRPr sz="2400" dirty="0">
              <a:latin typeface="ＭＳ Ｐゴシック"/>
              <a:cs typeface="ＭＳ Ｐゴシック"/>
            </a:endParaRPr>
          </a:p>
          <a:p>
            <a:pPr marL="711182" indent="-187109">
              <a:lnSpc>
                <a:spcPct val="100000"/>
              </a:lnSpc>
              <a:buFont typeface="Arial"/>
              <a:buChar char="-"/>
              <a:tabLst>
                <a:tab pos="712029" algn="l"/>
              </a:tabLst>
            </a:pPr>
            <a:r>
              <a:rPr sz="2400" dirty="0">
                <a:latin typeface="ＭＳ Ｐゴシック"/>
                <a:cs typeface="ＭＳ Ｐゴシック"/>
              </a:rPr>
              <a:t>論文投稿な</a:t>
            </a:r>
            <a:r>
              <a:rPr sz="2400" spc="-13" dirty="0">
                <a:latin typeface="ＭＳ Ｐゴシック"/>
                <a:cs typeface="ＭＳ Ｐゴシック"/>
              </a:rPr>
              <a:t>ど</a:t>
            </a:r>
            <a:r>
              <a:rPr sz="2400" dirty="0">
                <a:latin typeface="ＭＳ Ｐゴシック"/>
                <a:cs typeface="ＭＳ Ｐゴシック"/>
              </a:rPr>
              <a:t>実績不問：</a:t>
            </a:r>
            <a:r>
              <a:rPr sz="2400" spc="-60" dirty="0">
                <a:latin typeface="ＭＳ Ｐゴシック"/>
                <a:cs typeface="ＭＳ Ｐゴシック"/>
              </a:rPr>
              <a:t> </a:t>
            </a:r>
            <a:r>
              <a:rPr sz="2400" dirty="0">
                <a:latin typeface="ＭＳ Ｐゴシック"/>
                <a:cs typeface="ＭＳ Ｐゴシック"/>
              </a:rPr>
              <a:t>熱意あ</a:t>
            </a:r>
            <a:r>
              <a:rPr sz="2400" spc="-13" dirty="0">
                <a:latin typeface="ＭＳ Ｐゴシック"/>
                <a:cs typeface="ＭＳ Ｐゴシック"/>
              </a:rPr>
              <a:t>る</a:t>
            </a:r>
            <a:r>
              <a:rPr sz="2400" spc="-7" dirty="0">
                <a:latin typeface="Arial"/>
                <a:cs typeface="Arial"/>
              </a:rPr>
              <a:t>EPS</a:t>
            </a:r>
            <a:r>
              <a:rPr sz="2400" dirty="0">
                <a:latin typeface="ＭＳ Ｐゴシック"/>
                <a:cs typeface="ＭＳ Ｐゴシック"/>
              </a:rPr>
              <a:t>会員からの連絡をお待ちします</a:t>
            </a:r>
          </a:p>
          <a:p>
            <a:pPr marL="711182" indent="-187109">
              <a:lnSpc>
                <a:spcPct val="100000"/>
              </a:lnSpc>
              <a:buFont typeface="Arial"/>
              <a:buChar char="-"/>
              <a:tabLst>
                <a:tab pos="712029" algn="l"/>
              </a:tabLst>
            </a:pPr>
            <a:r>
              <a:rPr sz="2400" dirty="0">
                <a:latin typeface="ＭＳ Ｐゴシック"/>
                <a:cs typeface="ＭＳ Ｐゴシック"/>
              </a:rPr>
              <a:t>関東エリア外の方も歓迎：</a:t>
            </a:r>
            <a:r>
              <a:rPr sz="2400" spc="-100" dirty="0">
                <a:latin typeface="ＭＳ Ｐゴシック"/>
                <a:cs typeface="ＭＳ Ｐゴシック"/>
              </a:rPr>
              <a:t> </a:t>
            </a:r>
            <a:r>
              <a:rPr sz="2400" spc="-7" dirty="0">
                <a:latin typeface="ＭＳ Ｐゴシック"/>
                <a:cs typeface="ＭＳ Ｐゴシック"/>
              </a:rPr>
              <a:t>ネット活用</a:t>
            </a:r>
            <a:r>
              <a:rPr sz="2400" dirty="0">
                <a:latin typeface="ＭＳ Ｐゴシック"/>
                <a:cs typeface="ＭＳ Ｐゴシック"/>
              </a:rPr>
              <a:t>で</a:t>
            </a:r>
            <a:r>
              <a:rPr sz="2400" spc="-73" dirty="0">
                <a:latin typeface="ＭＳ Ｐゴシック"/>
                <a:cs typeface="ＭＳ Ｐゴシック"/>
              </a:rPr>
              <a:t> </a:t>
            </a:r>
            <a:r>
              <a:rPr sz="2400" dirty="0">
                <a:latin typeface="ＭＳ Ｐゴシック"/>
                <a:cs typeface="ＭＳ Ｐゴシック"/>
              </a:rPr>
              <a:t>全国からのストレスフリー</a:t>
            </a:r>
            <a:r>
              <a:rPr sz="2400" spc="-13" dirty="0">
                <a:latin typeface="ＭＳ Ｐゴシック"/>
                <a:cs typeface="ＭＳ Ｐゴシック"/>
              </a:rPr>
              <a:t>な</a:t>
            </a:r>
            <a:r>
              <a:rPr sz="2400" dirty="0">
                <a:latin typeface="ＭＳ Ｐゴシック"/>
                <a:cs typeface="ＭＳ Ｐゴシック"/>
              </a:rPr>
              <a:t>参加を推進中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FBC382-CA54-4FFE-A0A6-772D91114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7" y="5825477"/>
            <a:ext cx="1768147" cy="5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1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672617-15FC-A549-4D43-EAF7CEB79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83DEF23-CDCC-9959-5AED-D6A82108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42" y="381040"/>
            <a:ext cx="9949406" cy="6117634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217AF9BF-A615-1128-6938-71EB31C95CA5}"/>
              </a:ext>
            </a:extLst>
          </p:cNvPr>
          <p:cNvSpPr txBox="1">
            <a:spLocks/>
          </p:cNvSpPr>
          <p:nvPr/>
        </p:nvSpPr>
        <p:spPr>
          <a:xfrm>
            <a:off x="217966" y="359326"/>
            <a:ext cx="9275233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ja-JP" altLang="en-US" sz="4000" spc="-7" dirty="0">
                <a:latin typeface="ＭＳ ゴシック"/>
                <a:cs typeface="ＭＳ ゴシック"/>
              </a:rPr>
              <a:t>メンバの種類とグレードの流れ</a:t>
            </a:r>
            <a:endParaRPr lang="ja-JP" altLang="en-US" sz="4000" spc="-13" dirty="0">
              <a:latin typeface="ＭＳ ゴシック"/>
              <a:cs typeface="ＭＳ ゴシック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BA7963-855D-CF7B-CE57-DDE414041695}"/>
              </a:ext>
            </a:extLst>
          </p:cNvPr>
          <p:cNvSpPr/>
          <p:nvPr/>
        </p:nvSpPr>
        <p:spPr>
          <a:xfrm>
            <a:off x="8691154" y="5667362"/>
            <a:ext cx="3291839" cy="80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801615-D9D5-B0A7-C300-9DC926842057}"/>
              </a:ext>
            </a:extLst>
          </p:cNvPr>
          <p:cNvSpPr/>
          <p:nvPr/>
        </p:nvSpPr>
        <p:spPr>
          <a:xfrm>
            <a:off x="984068" y="5621903"/>
            <a:ext cx="1123248" cy="72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2DCF67-22CB-2F8F-DA76-E2BFC783F83D}"/>
              </a:ext>
            </a:extLst>
          </p:cNvPr>
          <p:cNvSpPr txBox="1"/>
          <p:nvPr/>
        </p:nvSpPr>
        <p:spPr>
          <a:xfrm>
            <a:off x="984068" y="2120389"/>
            <a:ext cx="4984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最低10年の専門的実務経験がある者（修士号を取得した場合：4年間の修学期間をカウントできる）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0DD95B3-1693-95F7-C245-7FE0FBE7E465}"/>
              </a:ext>
            </a:extLst>
          </p:cNvPr>
          <p:cNvCxnSpPr>
            <a:cxnSpLocks/>
          </p:cNvCxnSpPr>
          <p:nvPr/>
        </p:nvCxnSpPr>
        <p:spPr>
          <a:xfrm>
            <a:off x="5921279" y="2443554"/>
            <a:ext cx="7103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18442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 Narrow"/>
        <a:ea typeface="MS PGothic"/>
        <a:cs typeface=""/>
      </a:majorFont>
      <a:minorFont>
        <a:latin typeface="Arial Narrow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EEE Master Brand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 Master Brand" id="{918357EE-E5FE-47E0-A0D5-BD6DD00E7CB3}" vid="{288A9546-D94D-49E2-A161-29BEEE5473D0}"/>
    </a:ext>
  </a:ext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9283</TotalTime>
  <Words>749</Words>
  <Application>Microsoft Macintosh PowerPoint</Application>
  <PresentationFormat>ワイド画面</PresentationFormat>
  <Paragraphs>144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22" baseType="lpstr">
      <vt:lpstr>Meiryo UI</vt:lpstr>
      <vt:lpstr>ＭＳ Ｐゴシック</vt:lpstr>
      <vt:lpstr>ＭＳ ゴシック</vt:lpstr>
      <vt:lpstr>Arial</vt:lpstr>
      <vt:lpstr>Arial Narrow</vt:lpstr>
      <vt:lpstr>Calibri</vt:lpstr>
      <vt:lpstr>Courier New</vt:lpstr>
      <vt:lpstr>LucidaGrande</vt:lpstr>
      <vt:lpstr>Tahoma</vt:lpstr>
      <vt:lpstr>Wingdings</vt:lpstr>
      <vt:lpstr>1_Default Design</vt:lpstr>
      <vt:lpstr>IEEE Master Brand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Committee 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日暮栄治</dc:creator>
  <cp:lastModifiedBy>ieee.cpmt.japan@outlook.com</cp:lastModifiedBy>
  <cp:revision>260</cp:revision>
  <cp:lastPrinted>2016-04-19T06:18:09Z</cp:lastPrinted>
  <dcterms:created xsi:type="dcterms:W3CDTF">2014-03-24T02:16:24Z</dcterms:created>
  <dcterms:modified xsi:type="dcterms:W3CDTF">2025-03-11T06:46:27Z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c55989-3c9e-4466-8514-eac6f80f6373_Enabled">
    <vt:lpwstr>true</vt:lpwstr>
  </property>
  <property fmtid="{D5CDD505-2E9C-101B-9397-08002B2CF9AE}" pid="3" name="MSIP_Label_ddc55989-3c9e-4466-8514-eac6f80f6373_SetDate">
    <vt:lpwstr>2022-03-04T06:40:13Z</vt:lpwstr>
  </property>
  <property fmtid="{D5CDD505-2E9C-101B-9397-08002B2CF9AE}" pid="4" name="MSIP_Label_ddc55989-3c9e-4466-8514-eac6f80f6373_Method">
    <vt:lpwstr>Privileged</vt:lpwstr>
  </property>
  <property fmtid="{D5CDD505-2E9C-101B-9397-08002B2CF9AE}" pid="5" name="MSIP_Label_ddc55989-3c9e-4466-8514-eac6f80f6373_Name">
    <vt:lpwstr>ddc55989-3c9e-4466-8514-eac6f80f6373</vt:lpwstr>
  </property>
  <property fmtid="{D5CDD505-2E9C-101B-9397-08002B2CF9AE}" pid="6" name="MSIP_Label_ddc55989-3c9e-4466-8514-eac6f80f6373_SiteId">
    <vt:lpwstr>18a7fec8-652f-409b-8369-272d9ce80620</vt:lpwstr>
  </property>
  <property fmtid="{D5CDD505-2E9C-101B-9397-08002B2CF9AE}" pid="7" name="MSIP_Label_ddc55989-3c9e-4466-8514-eac6f80f6373_ActionId">
    <vt:lpwstr>bb59e0f3-eef1-4aa1-97c4-c328835e44bf</vt:lpwstr>
  </property>
  <property fmtid="{D5CDD505-2E9C-101B-9397-08002B2CF9AE}" pid="8" name="MSIP_Label_ddc55989-3c9e-4466-8514-eac6f80f6373_ContentBits">
    <vt:lpwstr>0</vt:lpwstr>
  </property>
</Properties>
</file>